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Default Extension="sldx" ContentType="application/vnd.openxmlformats-officedocument.presentationml.slide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2"/>
  </p:notesMasterIdLst>
  <p:sldIdLst>
    <p:sldId id="256" r:id="rId2"/>
    <p:sldId id="257" r:id="rId3"/>
    <p:sldId id="286" r:id="rId4"/>
    <p:sldId id="287" r:id="rId5"/>
    <p:sldId id="289" r:id="rId6"/>
    <p:sldId id="288" r:id="rId7"/>
    <p:sldId id="280" r:id="rId8"/>
    <p:sldId id="281" r:id="rId9"/>
    <p:sldId id="282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8" r:id="rId18"/>
    <p:sldId id="299" r:id="rId19"/>
    <p:sldId id="297" r:id="rId20"/>
    <p:sldId id="300" r:id="rId21"/>
    <p:sldId id="301" r:id="rId22"/>
    <p:sldId id="302" r:id="rId23"/>
    <p:sldId id="303" r:id="rId24"/>
    <p:sldId id="304" r:id="rId25"/>
    <p:sldId id="305" r:id="rId26"/>
    <p:sldId id="263" r:id="rId27"/>
    <p:sldId id="306" r:id="rId28"/>
    <p:sldId id="307" r:id="rId29"/>
    <p:sldId id="308" r:id="rId30"/>
    <p:sldId id="310" r:id="rId31"/>
    <p:sldId id="311" r:id="rId32"/>
    <p:sldId id="309" r:id="rId33"/>
    <p:sldId id="312" r:id="rId34"/>
    <p:sldId id="313" r:id="rId35"/>
    <p:sldId id="314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283" r:id="rId44"/>
    <p:sldId id="284" r:id="rId45"/>
    <p:sldId id="323" r:id="rId46"/>
    <p:sldId id="324" r:id="rId47"/>
    <p:sldId id="325" r:id="rId48"/>
    <p:sldId id="326" r:id="rId49"/>
    <p:sldId id="327" r:id="rId50"/>
    <p:sldId id="285" r:id="rId51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99"/>
    <a:srgbClr val="CCECFF"/>
    <a:srgbClr val="FFFFCC"/>
    <a:srgbClr val="FFFF9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64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94F24F6-CCFF-4289-B144-C52194B07D47}" type="datetimeFigureOut">
              <a:rPr lang="ru-RU"/>
              <a:pPr>
                <a:defRPr/>
              </a:pPr>
              <a:t>19.09.2014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7B0A654F-B809-423B-B885-875DB4B3D5B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1733186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CF0A9C7-D5AD-484E-AD7B-D9488E129784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dirty="0" smtClean="0"/>
          </a:p>
        </p:txBody>
      </p:sp>
      <p:sp>
        <p:nvSpPr>
          <p:cNvPr id="25603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4955F52-FCEF-41FF-80B3-7EC4A4515456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0A654F-B809-423B-B885-875DB4B3D5B8}" type="slidenum">
              <a:rPr lang="ru-RU" smtClean="0"/>
              <a:pPr>
                <a:defRPr/>
              </a:pPr>
              <a:t>32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0A654F-B809-423B-B885-875DB4B3D5B8}" type="slidenum">
              <a:rPr lang="ru-RU" smtClean="0"/>
              <a:pPr>
                <a:defRPr/>
              </a:pPr>
              <a:t>33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Скругленный прямоугольник 12"/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Прямоугольник 6"/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Прямоугольник 9"/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Прямоугольник 10"/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1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78DD01-0DD2-4FEB-8C74-C20FE3361C19}" type="datetimeFigureOut">
              <a:rPr lang="ru-RU"/>
              <a:pPr>
                <a:defRPr/>
              </a:pPr>
              <a:t>19.09.2014</a:t>
            </a:fld>
            <a:endParaRPr lang="ru-RU"/>
          </a:p>
        </p:txBody>
      </p:sp>
      <p:sp>
        <p:nvSpPr>
          <p:cNvPr id="12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186D34A-FBF5-4895-810B-177084B8A7A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1D4FDE-3545-4B3C-A027-07310BDD766C}" type="datetimeFigureOut">
              <a:rPr lang="ru-RU"/>
              <a:pPr>
                <a:defRPr/>
              </a:pPr>
              <a:t>19.09.2014</a:t>
            </a:fld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6F17D4-7268-41CB-95A4-ED3DB057486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9BE23-7641-4577-8CB6-A815F8EA4B70}" type="datetimeFigureOut">
              <a:rPr lang="ru-RU"/>
              <a:pPr>
                <a:defRPr/>
              </a:pPr>
              <a:t>19.09.2014</a:t>
            </a:fld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259C2-4F93-473F-B8D4-EB44AEBA3AE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3E6252-08CB-431A-B7A3-6A272C496EB6}" type="datetimeFigureOut">
              <a:rPr lang="ru-RU"/>
              <a:pPr>
                <a:defRPr/>
              </a:pPr>
              <a:t>19.09.2014</a:t>
            </a:fld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903C21-7A4C-44E7-85D0-65D3841AE32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Скругленный прямоугольник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Прямоугольник 6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Прямоугольник 7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Прямоугольник 8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44FAD-BCED-476B-9336-0C273D22F2B6}" type="datetimeFigureOut">
              <a:rPr lang="ru-RU"/>
              <a:pPr>
                <a:defRPr/>
              </a:pPr>
              <a:t>19.09.2014</a:t>
            </a:fld>
            <a:endParaRPr lang="ru-RU"/>
          </a:p>
        </p:txBody>
      </p:sp>
      <p:sp>
        <p:nvSpPr>
          <p:cNvPr id="1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B22E6D-49ED-4100-858F-A8BFDE66DD2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EBB3E-5B04-4173-B79B-B6C30262B7ED}" type="datetimeFigureOut">
              <a:rPr lang="ru-RU"/>
              <a:pPr>
                <a:defRPr/>
              </a:pPr>
              <a:t>19.09.2014</a:t>
            </a:fld>
            <a:endParaRPr lang="ru-RU"/>
          </a:p>
        </p:txBody>
      </p:sp>
      <p:sp>
        <p:nvSpPr>
          <p:cNvPr id="6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777A7-6A7A-4230-9A12-3ED166DD8F1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Содержимое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5B105E-0C06-44AB-9B9B-B9CB3AAFCC83}" type="datetimeFigureOut">
              <a:rPr lang="ru-RU"/>
              <a:pPr>
                <a:defRPr/>
              </a:pPr>
              <a:t>19.09.2014</a:t>
            </a:fld>
            <a:endParaRPr lang="ru-RU"/>
          </a:p>
        </p:txBody>
      </p:sp>
      <p:sp>
        <p:nvSpPr>
          <p:cNvPr id="8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309F9E-1CAF-4DA4-9064-DAF7CC773C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C06767-813E-4D34-B0F6-F95E67DBA6A2}" type="datetimeFigureOut">
              <a:rPr lang="ru-RU"/>
              <a:pPr>
                <a:defRPr/>
              </a:pPr>
              <a:t>19.09.2014</a:t>
            </a:fld>
            <a:endParaRPr lang="ru-RU"/>
          </a:p>
        </p:txBody>
      </p:sp>
      <p:sp>
        <p:nvSpPr>
          <p:cNvPr id="4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7FABE-6868-4C52-9506-81AE7B7FBDF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543265-E330-4E78-B46B-A6C34991E930}" type="datetimeFigureOut">
              <a:rPr lang="ru-RU"/>
              <a:pPr>
                <a:defRPr/>
              </a:pPr>
              <a:t>19.09.2014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89D45-CB9A-498E-9C46-E514337450E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6" name="Скругленный прямоугольник 8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AE697-DBF8-4F7F-B630-A1D66E05E48B}" type="datetimeFigureOut">
              <a:rPr lang="ru-RU"/>
              <a:pPr>
                <a:defRPr/>
              </a:pPr>
              <a:t>19.09.2014</a:t>
            </a:fld>
            <a:endParaRPr lang="ru-RU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80018E-B86E-4E3F-9EAE-10A93E5DBB1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10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Прямоугольник 11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Прямоугольник 12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8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092957-4D3E-4CAD-9688-4C539643FFF7}" type="datetimeFigureOut">
              <a:rPr lang="ru-RU"/>
              <a:pPr>
                <a:defRPr/>
              </a:pPr>
              <a:t>19.09.2014</a:t>
            </a:fld>
            <a:endParaRPr lang="ru-RU"/>
          </a:p>
        </p:txBody>
      </p:sp>
      <p:sp>
        <p:nvSpPr>
          <p:cNvPr id="9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280A4-6C04-4F8D-ABED-3A2262FDB25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8" name="Скругленный прямоугольник 7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820" name="Заголовок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endParaRPr lang="en-US" smtClean="0"/>
          </a:p>
        </p:txBody>
      </p:sp>
      <p:sp>
        <p:nvSpPr>
          <p:cNvPr id="34821" name="Текст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D41B9A27-C331-44C0-97BB-3CF9BCEB7C1D}" type="datetimeFigureOut">
              <a:rPr lang="ru-RU"/>
              <a:pPr>
                <a:defRPr/>
              </a:pPr>
              <a:t>19.09.2014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smtClean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B3362E1A-A0A2-48B3-B591-350190929B4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7" r:id="rId2"/>
    <p:sldLayoutId id="2147483709" r:id="rId3"/>
    <p:sldLayoutId id="2147483706" r:id="rId4"/>
    <p:sldLayoutId id="2147483705" r:id="rId5"/>
    <p:sldLayoutId id="2147483704" r:id="rId6"/>
    <p:sldLayoutId id="2147483703" r:id="rId7"/>
    <p:sldLayoutId id="2147483710" r:id="rId8"/>
    <p:sldLayoutId id="2147483711" r:id="rId9"/>
    <p:sldLayoutId id="2147483702" r:id="rId10"/>
    <p:sldLayoutId id="214748370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fontAlgn="base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fontAlgn="base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fontAlgn="base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fontAlgn="base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fontAlgn="base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http://earth.yzoz.com/images/upsala-glacier.jpg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http://earth.yzoz.com/images/portage-glacier-1914.jpg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http://earth.yzoz.com/images/portage-glacier-2004.jpg" TargetMode="External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Microsoft_Office_PowerPoint1.sl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http://sci-book.com/files/uch_group70/uch_pgroup168/uch_uch476/image/1791.png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860032" y="4365104"/>
            <a:ext cx="4104456" cy="1439391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Кирвель Павел Иванович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>
              <a:lnSpc>
                <a:spcPct val="80000"/>
              </a:lnSpc>
            </a:pP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Кандидат географических наук, </a:t>
            </a:r>
          </a:p>
          <a:p>
            <a:pPr>
              <a:lnSpc>
                <a:spcPct val="80000"/>
              </a:lnSpc>
            </a:pP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доцент кафедры экологии БГУИР</a:t>
            </a:r>
          </a:p>
          <a:p>
            <a:pPr>
              <a:lnSpc>
                <a:spcPct val="80000"/>
              </a:lnSpc>
            </a:pP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(ауд. 610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корпуса)</a:t>
            </a:r>
          </a:p>
          <a:p>
            <a:pPr>
              <a:lnSpc>
                <a:spcPct val="80000"/>
              </a:lnSpc>
            </a:pP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E-mail: pavelkirviel@yandex.by</a:t>
            </a:r>
            <a:endParaRPr lang="ru-RU" sz="20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endParaRPr lang="ru-RU" sz="2000" dirty="0" smtClean="0"/>
          </a:p>
        </p:txBody>
      </p:sp>
      <p:sp>
        <p:nvSpPr>
          <p:cNvPr id="14338" name="Заголовок 1"/>
          <p:cNvSpPr>
            <a:spLocks noGrp="1"/>
          </p:cNvSpPr>
          <p:nvPr>
            <p:ph type="ctrTitle"/>
          </p:nvPr>
        </p:nvSpPr>
        <p:spPr>
          <a:xfrm>
            <a:off x="611560" y="1268760"/>
            <a:ext cx="7772400" cy="2087562"/>
          </a:xfrm>
        </p:spPr>
        <p:txBody>
          <a:bodyPr/>
          <a:lstStyle/>
          <a:p>
            <a:r>
              <a:rPr lang="ru-RU" sz="36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«БЕЗОПАСНОСТЬ ЖИЗНЕДЕЯТЕЛЬНОСТИ ЧЕЛОВЕКА (БЖЧ)</a:t>
            </a:r>
            <a:endParaRPr lang="ru-RU" sz="3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79838" y="638175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188640"/>
            <a:ext cx="7772400" cy="432047"/>
          </a:xfrm>
        </p:spPr>
        <p:txBody>
          <a:bodyPr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Изменение климата Земли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1520" y="548680"/>
            <a:ext cx="8712968" cy="6192688"/>
          </a:xfrm>
          <a:solidFill>
            <a:srgbClr val="CCFF99"/>
          </a:solidFill>
        </p:spPr>
        <p:txBody>
          <a:bodyPr/>
          <a:lstStyle/>
          <a:p>
            <a:pPr algn="just"/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результате изучения материалов метеорологических наблюдений во всех районах земного шара установлено, что климат подвержен определенным 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изменениям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Начавшееся в конце XIX в. потепление особенно усилилось в 20—30-х годах XX в., однако затем началось медленное 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похолодание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ко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торое прекратилось в 60-е годы. Исследование 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геологами 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осадочных отложений земной коры показало, что в 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прошедшие 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эпохи происходили гораздо большие изменения климата. Поскольку эти изменения были обусловлены природными процессами, их называют естественными.</a:t>
            </a:r>
          </a:p>
          <a:p>
            <a:pPr algn="just"/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Наряду 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 естественными факторами на глобальные климатические условия оказывает все возрастающее влияние хозяйственная деятельность человека. Это влияние начало 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проявляться 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тысячи лет назад, когда в связи с развитием земледелия в засушливых районах 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стало 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широко применяться искусственное орошение. Распространение земледелия в лесной зоне также 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приводило 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 некоторым изменениям климата, так как требовало 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вырубки 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лесов на больших пространствах. Однако изменения климата в основном ограничивались изменениями 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метеорологических 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условий в нижнем слое воздуха в тех районах, где 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осуществлялись 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значительные хозяйственные мероприятия.</a:t>
            </a:r>
          </a:p>
          <a:p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857620" y="628652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  <p:extLst>
      <p:ext uri="{BB962C8B-B14F-4D97-AF65-F5344CB8AC3E}">
        <p14:creationId xmlns="" xmlns:p14="http://schemas.microsoft.com/office/powerpoint/2010/main" val="98450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23528" y="404664"/>
            <a:ext cx="8568951" cy="6120680"/>
          </a:xfrm>
          <a:solidFill>
            <a:srgbClr val="CCFF99"/>
          </a:solidFill>
          <a:ln w="28575">
            <a:solidFill>
              <a:srgbClr val="FF0000"/>
            </a:solidFill>
          </a:ln>
        </p:spPr>
        <p:txBody>
          <a:bodyPr/>
          <a:lstStyle/>
          <a:p>
            <a:pPr indent="450215" algn="just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</a:rPr>
              <a:t>Во второй половине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</a:rPr>
              <a:t>XX</a:t>
            </a: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</a:rPr>
              <a:t> в. в связи с быстрым развитием </a:t>
            </a:r>
            <a:r>
              <a:rPr lang="ru-RU" dirty="0" smtClean="0">
                <a:solidFill>
                  <a:srgbClr val="000000"/>
                </a:solidFill>
                <a:latin typeface="Times New Roman"/>
                <a:ea typeface="Times New Roman"/>
              </a:rPr>
              <a:t>промышленности </a:t>
            </a: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</a:rPr>
              <a:t>и ростом энерговооруженности возникли </a:t>
            </a:r>
            <a:r>
              <a:rPr lang="ru-RU" dirty="0" smtClean="0">
                <a:solidFill>
                  <a:srgbClr val="000000"/>
                </a:solidFill>
                <a:latin typeface="Times New Roman"/>
                <a:ea typeface="Times New Roman"/>
              </a:rPr>
              <a:t>перспективы </a:t>
            </a: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</a:rPr>
              <a:t>изменения климата на всей планете. Современными научными исследованиями установлено, что влияние </a:t>
            </a:r>
            <a:r>
              <a:rPr lang="ru-RU" dirty="0" smtClean="0">
                <a:solidFill>
                  <a:srgbClr val="000000"/>
                </a:solidFill>
                <a:latin typeface="Times New Roman"/>
                <a:ea typeface="Times New Roman"/>
              </a:rPr>
              <a:t>антропогенной </a:t>
            </a: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</a:rPr>
              <a:t>деятельности на глобальный климат связано с действием нескольких факторов, из которых наибольшее значение имеют:   </a:t>
            </a:r>
            <a:endParaRPr lang="ru-RU" dirty="0">
              <a:latin typeface="Times New Roman"/>
              <a:ea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</a:rPr>
              <a:t>♦  увеличение количества атмосферного углекислого газа, а</a:t>
            </a:r>
            <a:r>
              <a:rPr lang="ru-RU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</a:rPr>
              <a:t>также некоторых других газов, поступающих в атмосферу в ходе хозяйственной деятельности, что усиливает в ней </a:t>
            </a:r>
            <a:r>
              <a:rPr lang="ru-RU" dirty="0" smtClean="0">
                <a:solidFill>
                  <a:srgbClr val="000000"/>
                </a:solidFill>
                <a:latin typeface="Times New Roman"/>
                <a:ea typeface="Times New Roman"/>
              </a:rPr>
              <a:t>парниковый </a:t>
            </a: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</a:rPr>
              <a:t>эффект;</a:t>
            </a:r>
            <a:endParaRPr lang="ru-RU" dirty="0">
              <a:latin typeface="Times New Roman"/>
              <a:ea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</a:rPr>
              <a:t>♦  увеличение массы атмосферных аэрозолей;</a:t>
            </a:r>
            <a:endParaRPr lang="ru-RU" dirty="0">
              <a:latin typeface="Times New Roman"/>
              <a:ea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</a:rPr>
              <a:t>♦  возрастание количества вырабатываемой в процессе </a:t>
            </a:r>
            <a:r>
              <a:rPr lang="ru-RU" dirty="0" smtClean="0">
                <a:solidFill>
                  <a:srgbClr val="000000"/>
                </a:solidFill>
                <a:latin typeface="Times New Roman"/>
                <a:ea typeface="Times New Roman"/>
              </a:rPr>
              <a:t>хозяйственной </a:t>
            </a: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</a:rPr>
              <a:t>деятельности тепловой энергии, поступающей в атмосферу.</a:t>
            </a:r>
            <a:endParaRPr lang="ru-RU" dirty="0">
              <a:latin typeface="Times New Roman"/>
              <a:ea typeface="Times New Roman"/>
            </a:endParaRPr>
          </a:p>
          <a:p>
            <a:endParaRPr lang="ru-RU" dirty="0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86182" y="6072206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  <p:extLst>
      <p:ext uri="{BB962C8B-B14F-4D97-AF65-F5344CB8AC3E}">
        <p14:creationId xmlns="" xmlns:p14="http://schemas.microsoft.com/office/powerpoint/2010/main" val="348348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23528" y="404664"/>
            <a:ext cx="8568952" cy="6192688"/>
          </a:xfrm>
          <a:solidFill>
            <a:srgbClr val="CCFF99"/>
          </a:solidFill>
          <a:ln w="28575">
            <a:solidFill>
              <a:srgbClr val="FF0000"/>
            </a:solidFill>
          </a:ln>
        </p:spPr>
        <p:txBody>
          <a:bodyPr/>
          <a:lstStyle/>
          <a:p>
            <a:pPr indent="450215" algn="just">
              <a:spcAft>
                <a:spcPts val="0"/>
              </a:spcAft>
            </a:pPr>
            <a:endParaRPr lang="en-US" sz="2200" dirty="0" smtClean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Постепенный </a:t>
            </a:r>
            <a:r>
              <a:rPr lang="ru-RU" sz="2200" dirty="0">
                <a:solidFill>
                  <a:srgbClr val="000000"/>
                </a:solidFill>
                <a:latin typeface="Times New Roman"/>
                <a:ea typeface="Times New Roman"/>
              </a:rPr>
              <a:t>рост количества СО</a:t>
            </a:r>
            <a:r>
              <a:rPr lang="ru-RU" sz="2200" baseline="-25000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lang="ru-RU" sz="2200" dirty="0">
                <a:solidFill>
                  <a:srgbClr val="000000"/>
                </a:solidFill>
                <a:latin typeface="Times New Roman"/>
                <a:ea typeface="Times New Roman"/>
              </a:rPr>
              <a:t> в атмосфере уже </a:t>
            </a:r>
            <a:r>
              <a:rPr lang="ru-RU" sz="22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оказывает </a:t>
            </a:r>
            <a:r>
              <a:rPr lang="ru-RU" sz="2200" dirty="0">
                <a:solidFill>
                  <a:srgbClr val="000000"/>
                </a:solidFill>
                <a:latin typeface="Times New Roman"/>
                <a:ea typeface="Times New Roman"/>
              </a:rPr>
              <a:t>заметное влияние на климат Земли, изменяя его в сторону потепления. Общая тенденция к повышению температуры </a:t>
            </a:r>
            <a:r>
              <a:rPr lang="ru-RU" sz="22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воздуха</a:t>
            </a:r>
            <a:r>
              <a:rPr lang="ru-RU" sz="2200" dirty="0">
                <a:solidFill>
                  <a:srgbClr val="000000"/>
                </a:solidFill>
                <a:latin typeface="Times New Roman"/>
                <a:ea typeface="Times New Roman"/>
              </a:rPr>
              <a:t>, которая наблюдалась в </a:t>
            </a:r>
            <a:r>
              <a:rPr lang="en-US" sz="2200" dirty="0">
                <a:solidFill>
                  <a:srgbClr val="000000"/>
                </a:solidFill>
                <a:latin typeface="Times New Roman"/>
                <a:ea typeface="Times New Roman"/>
              </a:rPr>
              <a:t>XX</a:t>
            </a:r>
            <a:r>
              <a:rPr lang="ru-RU" sz="2200" dirty="0">
                <a:solidFill>
                  <a:srgbClr val="000000"/>
                </a:solidFill>
                <a:latin typeface="Times New Roman"/>
                <a:ea typeface="Times New Roman"/>
              </a:rPr>
              <a:t> ст., усиливается, что уже </a:t>
            </a:r>
            <a:r>
              <a:rPr lang="ru-RU" sz="22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привело </a:t>
            </a:r>
            <a:r>
              <a:rPr lang="ru-RU" sz="2200" dirty="0">
                <a:solidFill>
                  <a:srgbClr val="000000"/>
                </a:solidFill>
                <a:latin typeface="Times New Roman"/>
                <a:ea typeface="Times New Roman"/>
              </a:rPr>
              <a:t>к повышению средней температуры воздуха на 0,5 </a:t>
            </a:r>
            <a:r>
              <a:rPr lang="en-US" sz="2200" baseline="3000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ru-RU" sz="2200" dirty="0">
                <a:solidFill>
                  <a:srgbClr val="000000"/>
                </a:solidFill>
                <a:latin typeface="Times New Roman"/>
                <a:ea typeface="Times New Roman"/>
              </a:rPr>
              <a:t>С.</a:t>
            </a:r>
            <a:endParaRPr lang="ru-RU" sz="2200" dirty="0">
              <a:latin typeface="Times New Roman"/>
              <a:ea typeface="Times New Roman"/>
            </a:endParaRPr>
          </a:p>
          <a:p>
            <a:pPr indent="450215" algn="just">
              <a:spcAft>
                <a:spcPts val="0"/>
              </a:spcAft>
            </a:pPr>
            <a:r>
              <a:rPr lang="ru-RU" sz="2200" dirty="0">
                <a:solidFill>
                  <a:srgbClr val="000000"/>
                </a:solidFill>
                <a:latin typeface="Times New Roman"/>
                <a:ea typeface="Times New Roman"/>
              </a:rPr>
              <a:t>В результате четырехкратного увеличения во второй половине </a:t>
            </a:r>
            <a:r>
              <a:rPr lang="en-US" sz="2200" dirty="0">
                <a:solidFill>
                  <a:srgbClr val="000000"/>
                </a:solidFill>
                <a:latin typeface="Times New Roman"/>
                <a:ea typeface="Times New Roman"/>
              </a:rPr>
              <a:t>XX</a:t>
            </a:r>
            <a:r>
              <a:rPr lang="ru-RU" sz="2200" dirty="0">
                <a:solidFill>
                  <a:srgbClr val="000000"/>
                </a:solidFill>
                <a:latin typeface="Times New Roman"/>
                <a:ea typeface="Times New Roman"/>
              </a:rPr>
              <a:t> в. объема выбросов углеродистых соединений атмосфера Земли стала нагреваться возрастающими темпами </a:t>
            </a:r>
            <a:r>
              <a:rPr lang="ru-RU" sz="22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Согласно </a:t>
            </a:r>
            <a:r>
              <a:rPr lang="ru-RU" sz="2200" dirty="0">
                <a:solidFill>
                  <a:srgbClr val="000000"/>
                </a:solidFill>
                <a:latin typeface="Times New Roman"/>
                <a:ea typeface="Times New Roman"/>
              </a:rPr>
              <a:t>прогнозам ООН, в </a:t>
            </a:r>
            <a:r>
              <a:rPr lang="en-US" sz="2200" dirty="0">
                <a:solidFill>
                  <a:srgbClr val="000000"/>
                </a:solidFill>
                <a:latin typeface="Times New Roman"/>
                <a:ea typeface="Times New Roman"/>
              </a:rPr>
              <a:t>XXI</a:t>
            </a:r>
            <a:r>
              <a:rPr lang="ru-RU" sz="2200" dirty="0">
                <a:solidFill>
                  <a:srgbClr val="000000"/>
                </a:solidFill>
                <a:latin typeface="Times New Roman"/>
                <a:ea typeface="Times New Roman"/>
              </a:rPr>
              <a:t> ст. средняя температура повысится еще больше — на 1,2—3,5 "С, что вызовет таяние ледников и полярных льдов, поднимет уровень Мирового океана, создаст угрозу для сотен миллионов жителей прибрежных районов и полностью затопит некоторые острова, обусловит развитие и других негативных процессов, прежде всего — опустынивания земель.</a:t>
            </a:r>
            <a:endParaRPr lang="ru-RU" sz="2200" dirty="0">
              <a:latin typeface="Times New Roman"/>
              <a:ea typeface="Times New Roman"/>
            </a:endParaRPr>
          </a:p>
          <a:p>
            <a:endParaRPr lang="ru-RU" dirty="0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86182" y="6072206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  <p:extLst>
      <p:ext uri="{BB962C8B-B14F-4D97-AF65-F5344CB8AC3E}">
        <p14:creationId xmlns="" xmlns:p14="http://schemas.microsoft.com/office/powerpoint/2010/main" val="127005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2" y="2547938"/>
            <a:ext cx="8170167" cy="3761382"/>
          </a:xfrm>
          <a:solidFill>
            <a:srgbClr val="CCFF99"/>
          </a:solidFill>
          <a:ln w="28575">
            <a:solidFill>
              <a:srgbClr val="FF0000"/>
            </a:solidFill>
          </a:ln>
        </p:spPr>
        <p:txBody>
          <a:bodyPr/>
          <a:lstStyle/>
          <a:p>
            <a:pPr algn="just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 </a:t>
            </a:r>
            <a:r>
              <a:rPr lang="ru-RU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мере усиления тенденций к потеплению погодные условия становятся более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изменчивыми</a:t>
            </a:r>
            <a:r>
              <a:rPr lang="ru-RU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а климатические стихийные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бедствия </a:t>
            </a:r>
            <a:r>
              <a:rPr lang="ru-RU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— более разрушительными. Возрастает ущерб, наносимый стихийными бедствиями мировому хозяйству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Лишь </a:t>
            </a:r>
            <a:r>
              <a:rPr lang="ru-RU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 один 1998 г. он превысил ущерб, нанесенный стихийными бедствиями за все 80-е годы прошлого столетия, десятки тысяч людей погибли и около 25 млн. "экологических беженцев"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вынуждены </a:t>
            </a:r>
            <a:r>
              <a:rPr lang="ru-RU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были покинуть свои дома.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285728"/>
            <a:ext cx="8143932" cy="203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86182" y="6357958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  <p:extLst>
      <p:ext uri="{BB962C8B-B14F-4D97-AF65-F5344CB8AC3E}">
        <p14:creationId xmlns="" xmlns:p14="http://schemas.microsoft.com/office/powerpoint/2010/main" val="65695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>
          <a:xfrm>
            <a:off x="142844" y="285728"/>
            <a:ext cx="8858312" cy="6072230"/>
          </a:xfrm>
          <a:solidFill>
            <a:srgbClr val="CCFF99"/>
          </a:solidFill>
          <a:ln w="38100">
            <a:solidFill>
              <a:srgbClr val="FF0000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071670" y="357166"/>
            <a:ext cx="4929222" cy="71438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Изменение климата Земли </a:t>
            </a:r>
            <a:endParaRPr lang="ru-RU" sz="2400" dirty="0"/>
          </a:p>
        </p:txBody>
      </p:sp>
      <p:cxnSp>
        <p:nvCxnSpPr>
          <p:cNvPr id="6" name="Прямая со стрелкой 5"/>
          <p:cNvCxnSpPr/>
          <p:nvPr/>
        </p:nvCxnSpPr>
        <p:spPr>
          <a:xfrm rot="10800000" flipV="1">
            <a:off x="1928794" y="1142984"/>
            <a:ext cx="1500198" cy="114300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285720" y="2357430"/>
            <a:ext cx="3286148" cy="71438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i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парниковый эффект</a:t>
            </a:r>
            <a:endParaRPr lang="ru-RU" sz="2400" b="1" i="1" dirty="0"/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5357818" y="1142984"/>
            <a:ext cx="1643074" cy="114300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3786182" y="2357430"/>
            <a:ext cx="5143536" cy="71438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i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таяние ледников и полярных льдов</a:t>
            </a:r>
            <a:endParaRPr lang="ru-RU" sz="2400" b="1" i="1" dirty="0"/>
          </a:p>
        </p:txBody>
      </p:sp>
      <p:cxnSp>
        <p:nvCxnSpPr>
          <p:cNvPr id="19" name="Прямая со стрелкой 18"/>
          <p:cNvCxnSpPr/>
          <p:nvPr/>
        </p:nvCxnSpPr>
        <p:spPr>
          <a:xfrm rot="5400000">
            <a:off x="1536679" y="3750471"/>
            <a:ext cx="1070776" cy="7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rot="5400000">
            <a:off x="5965835" y="3821115"/>
            <a:ext cx="1214446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786182" y="4500570"/>
            <a:ext cx="5072098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b="1" i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поднятие уровня Мирового океана</a:t>
            </a:r>
            <a:endParaRPr lang="ru-RU" sz="2400" b="1" i="1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214282" y="4429132"/>
            <a:ext cx="3286148" cy="71438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Изменение количества осадков</a:t>
            </a:r>
            <a:endParaRPr lang="ru-RU" sz="2400" b="1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>
            <a:off x="1785918" y="5214950"/>
            <a:ext cx="714380" cy="28575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rot="10800000" flipV="1">
            <a:off x="5500694" y="5072074"/>
            <a:ext cx="1143008" cy="4286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857224" y="5643578"/>
            <a:ext cx="7286676" cy="57150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Увеличение природных и техногенных катастроф</a:t>
            </a:r>
            <a:endParaRPr lang="ru-RU" sz="2400" b="1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TextBox 1"/>
          <p:cNvSpPr txBox="1">
            <a:spLocks noChangeArrowheads="1"/>
          </p:cNvSpPr>
          <p:nvPr/>
        </p:nvSpPr>
        <p:spPr bwMode="auto">
          <a:xfrm>
            <a:off x="3786182" y="6357958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4414" y="142852"/>
            <a:ext cx="7143800" cy="714380"/>
          </a:xfrm>
          <a:solidFill>
            <a:srgbClr val="CCFF99"/>
          </a:solidFill>
          <a:ln w="28575">
            <a:solidFill>
              <a:srgbClr val="FF0000"/>
            </a:solidFill>
          </a:ln>
        </p:spPr>
        <p:txBody>
          <a:bodyPr/>
          <a:lstStyle/>
          <a:p>
            <a:pPr algn="ctr"/>
            <a:r>
              <a:rPr lang="ru-RU" b="1" i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/>
            </a:r>
            <a:br>
              <a:rPr lang="ru-RU" b="1" i="1" dirty="0" smtClean="0">
                <a:solidFill>
                  <a:srgbClr val="000000"/>
                </a:solidFill>
                <a:latin typeface="Times New Roman"/>
                <a:ea typeface="Times New Roman"/>
              </a:rPr>
            </a:br>
            <a:r>
              <a:rPr lang="ru-RU" b="1" i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/>
            </a:r>
            <a:br>
              <a:rPr lang="ru-RU" b="1" i="1" dirty="0" smtClean="0">
                <a:solidFill>
                  <a:srgbClr val="000000"/>
                </a:solidFill>
                <a:latin typeface="Times New Roman"/>
                <a:ea typeface="Times New Roman"/>
              </a:rPr>
            </a:br>
            <a:r>
              <a:rPr lang="ru-RU" b="1" i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/>
            </a:r>
            <a:br>
              <a:rPr lang="ru-RU" b="1" i="1" dirty="0" smtClean="0">
                <a:solidFill>
                  <a:srgbClr val="000000"/>
                </a:solidFill>
                <a:latin typeface="Times New Roman"/>
                <a:ea typeface="Times New Roman"/>
              </a:rPr>
            </a:br>
            <a:r>
              <a:rPr lang="ru-RU" b="1" i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/>
            </a:r>
            <a:br>
              <a:rPr lang="ru-RU" b="1" i="1" dirty="0" smtClean="0">
                <a:solidFill>
                  <a:srgbClr val="000000"/>
                </a:solidFill>
                <a:latin typeface="Times New Roman"/>
                <a:ea typeface="Times New Roman"/>
              </a:rPr>
            </a:br>
            <a:r>
              <a:rPr lang="ru-RU" b="1" i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/>
            </a:r>
            <a:br>
              <a:rPr lang="ru-RU" b="1" i="1" dirty="0" smtClean="0">
                <a:solidFill>
                  <a:srgbClr val="000000"/>
                </a:solidFill>
                <a:latin typeface="Times New Roman"/>
                <a:ea typeface="Times New Roman"/>
              </a:rPr>
            </a:br>
            <a:r>
              <a:rPr lang="ru-RU" b="1" i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/>
            </a:r>
            <a:br>
              <a:rPr lang="ru-RU" b="1" i="1" dirty="0" smtClean="0">
                <a:solidFill>
                  <a:srgbClr val="000000"/>
                </a:solidFill>
                <a:latin typeface="Times New Roman"/>
                <a:ea typeface="Times New Roman"/>
              </a:rPr>
            </a:br>
            <a:r>
              <a:rPr lang="ru-RU" b="1" i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/>
            </a:r>
            <a:br>
              <a:rPr lang="ru-RU" b="1" i="1" dirty="0" smtClean="0">
                <a:solidFill>
                  <a:srgbClr val="000000"/>
                </a:solidFill>
                <a:latin typeface="Times New Roman"/>
                <a:ea typeface="Times New Roman"/>
              </a:rPr>
            </a:br>
            <a:r>
              <a:rPr lang="ru-RU" b="1" i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/>
            </a:r>
            <a:br>
              <a:rPr lang="ru-RU" b="1" i="1" dirty="0" smtClean="0">
                <a:solidFill>
                  <a:srgbClr val="000000"/>
                </a:solidFill>
                <a:latin typeface="Times New Roman"/>
                <a:ea typeface="Times New Roman"/>
              </a:rPr>
            </a:br>
            <a:r>
              <a:rPr lang="ru-RU" b="1" i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/>
            </a:r>
            <a:br>
              <a:rPr lang="ru-RU" b="1" i="1" dirty="0" smtClean="0">
                <a:solidFill>
                  <a:srgbClr val="000000"/>
                </a:solidFill>
                <a:latin typeface="Times New Roman"/>
                <a:ea typeface="Times New Roman"/>
              </a:rPr>
            </a:br>
            <a:r>
              <a:rPr lang="ru-RU" b="1" i="1" dirty="0" smtClean="0"/>
              <a:t/>
            </a:r>
            <a:br>
              <a:rPr lang="ru-RU" b="1" i="1" dirty="0" smtClean="0"/>
            </a:br>
            <a:r>
              <a:rPr lang="ru-RU" b="1" i="1" dirty="0" smtClean="0"/>
              <a:t/>
            </a:r>
            <a:br>
              <a:rPr lang="ru-RU" b="1" i="1" dirty="0" smtClean="0"/>
            </a:br>
            <a:r>
              <a:rPr lang="ru-RU" b="1" i="1" dirty="0" smtClean="0"/>
              <a:t/>
            </a:r>
            <a:br>
              <a:rPr lang="ru-RU" b="1" i="1" dirty="0" smtClean="0"/>
            </a:br>
            <a:r>
              <a:rPr lang="ru-RU" b="1" i="1" dirty="0" smtClean="0"/>
              <a:t/>
            </a:r>
            <a:br>
              <a:rPr lang="ru-RU" b="1" i="1" dirty="0" smtClean="0"/>
            </a:br>
            <a:r>
              <a:rPr lang="ru-RU" b="1" i="1" dirty="0" smtClean="0"/>
              <a:t/>
            </a:r>
            <a:br>
              <a:rPr lang="ru-RU" b="1" i="1" dirty="0" smtClean="0"/>
            </a:br>
            <a:r>
              <a:rPr lang="ru-RU" b="1" i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Парниковый эффект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14282" y="928670"/>
            <a:ext cx="8643998" cy="5572164"/>
          </a:xfrm>
          <a:prstGeom prst="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lum bright="-24000" contrast="42000"/>
          </a:blip>
          <a:srcRect l="5502" t="9415" r="19923" b="17308"/>
          <a:stretch>
            <a:fillRect/>
          </a:stretch>
        </p:blipFill>
        <p:spPr bwMode="auto">
          <a:xfrm>
            <a:off x="285720" y="3000372"/>
            <a:ext cx="4108403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428596" y="1785926"/>
            <a:ext cx="3143272" cy="571480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Средняя мировая температура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и количество СО</a:t>
            </a:r>
            <a:r>
              <a:rPr kumimoji="0" lang="ru-RU" sz="1600" b="1" i="0" u="none" strike="noStrike" kern="120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2</a:t>
            </a: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(%)</a:t>
            </a:r>
          </a:p>
        </p:txBody>
      </p:sp>
      <p:sp>
        <p:nvSpPr>
          <p:cNvPr id="8" name="Rectangle 10"/>
          <p:cNvSpPr txBox="1">
            <a:spLocks noChangeArrowheads="1"/>
          </p:cNvSpPr>
          <p:nvPr/>
        </p:nvSpPr>
        <p:spPr bwMode="auto">
          <a:xfrm>
            <a:off x="4714876" y="1285860"/>
            <a:ext cx="4000528" cy="500066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Повышение температур на Земле</a:t>
            </a:r>
          </a:p>
        </p:txBody>
      </p:sp>
      <p:pic>
        <p:nvPicPr>
          <p:cNvPr id="9" name="Picture 12" descr="Повышение температур на земле"/>
          <p:cNvPicPr>
            <a:picLocks noChangeAspect="1" noChangeArrowheads="1"/>
          </p:cNvPicPr>
          <p:nvPr/>
        </p:nvPicPr>
        <p:blipFill>
          <a:blip r:embed="rId3"/>
          <a:srcRect r="6250" b="5882"/>
          <a:stretch>
            <a:fillRect/>
          </a:stretch>
        </p:blipFill>
        <p:spPr bwMode="auto">
          <a:xfrm>
            <a:off x="4572000" y="2071678"/>
            <a:ext cx="3923374" cy="27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3857620" y="592933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>
          <a:xfrm>
            <a:off x="214282" y="1071546"/>
            <a:ext cx="8715436" cy="5143536"/>
          </a:xfrm>
          <a:solidFill>
            <a:srgbClr val="CCFF99"/>
          </a:solidFill>
          <a:ln w="28575">
            <a:solidFill>
              <a:srgbClr val="FF0000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571472" y="285728"/>
            <a:ext cx="8229600" cy="571504"/>
          </a:xfrm>
          <a:solidFill>
            <a:srgbClr val="CCFF99"/>
          </a:solidFill>
          <a:ln w="28575">
            <a:solidFill>
              <a:srgbClr val="FF0000"/>
            </a:solidFill>
          </a:ln>
        </p:spPr>
        <p:txBody>
          <a:bodyPr/>
          <a:lstStyle/>
          <a:p>
            <a:r>
              <a:rPr lang="ru-RU" sz="2400" b="1" i="1" dirty="0" smtClean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/>
            </a:r>
            <a:br>
              <a:rPr lang="ru-RU" sz="2400" b="1" i="1" dirty="0" smtClean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</a:br>
            <a:r>
              <a:rPr lang="ru-RU" sz="2400" b="1" i="1" dirty="0" smtClean="0">
                <a:solidFill>
                  <a:srgbClr val="000000"/>
                </a:solidFill>
                <a:latin typeface="Times New Roman" pitchFamily="18" charset="0"/>
                <a:ea typeface="Times New Roman"/>
                <a:cs typeface="Times New Roman" pitchFamily="18" charset="0"/>
              </a:rPr>
              <a:t>Таяние ледников и полярных льдов</a:t>
            </a: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</a:b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1" descr="Уменьшение арктических льдов 1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/>
          <a:srcRect l="11591" t="9013" r="4379" b="8333"/>
          <a:stretch>
            <a:fillRect/>
          </a:stretch>
        </p:blipFill>
        <p:spPr>
          <a:xfrm>
            <a:off x="571472" y="1714488"/>
            <a:ext cx="3372030" cy="4357700"/>
          </a:xfrm>
        </p:spPr>
      </p:pic>
      <p:pic>
        <p:nvPicPr>
          <p:cNvPr id="5" name="Picture 32" descr="Уменьшение арктических льдов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/>
          <a:srcRect l="10989" t="10091" b="7143"/>
          <a:stretch>
            <a:fillRect/>
          </a:stretch>
        </p:blipFill>
        <p:spPr>
          <a:xfrm>
            <a:off x="4786314" y="1142984"/>
            <a:ext cx="3990322" cy="4929222"/>
          </a:xfrm>
        </p:spPr>
      </p:pic>
      <p:pic>
        <p:nvPicPr>
          <p:cNvPr id="7" name="Picture 31" descr="Уменьшение арктических льдов 1"/>
          <p:cNvPicPr>
            <a:picLocks noChangeAspect="1" noChangeArrowheads="1"/>
          </p:cNvPicPr>
          <p:nvPr/>
        </p:nvPicPr>
        <p:blipFill>
          <a:blip r:embed="rId2"/>
          <a:srcRect l="11591" t="9013" r="4379" b="8333"/>
          <a:stretch>
            <a:fillRect/>
          </a:stretch>
        </p:blipFill>
        <p:spPr bwMode="auto">
          <a:xfrm>
            <a:off x="571472" y="1142984"/>
            <a:ext cx="3857652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2" descr="Уменьшение арктических льдов4"/>
          <p:cNvPicPr>
            <a:picLocks noChangeAspect="1" noChangeArrowheads="1"/>
          </p:cNvPicPr>
          <p:nvPr/>
        </p:nvPicPr>
        <p:blipFill>
          <a:blip r:embed="rId3"/>
          <a:srcRect l="10989" t="10091" b="7143"/>
          <a:stretch>
            <a:fillRect/>
          </a:stretch>
        </p:blipFill>
        <p:spPr bwMode="auto">
          <a:xfrm>
            <a:off x="4429124" y="1142984"/>
            <a:ext cx="4048154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3786182" y="6357958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786182" y="6357958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24495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pic>
        <p:nvPicPr>
          <p:cNvPr id="4" name="Picture 4" descr="Глобальное потепление - ледник Упсала"/>
          <p:cNvPicPr>
            <a:picLocks noChangeAspect="1" noChangeArrowheads="1"/>
          </p:cNvPicPr>
          <p:nvPr/>
        </p:nvPicPr>
        <p:blipFill>
          <a:blip r:embed="rId2" r:link="rId3">
            <a:lum bright="-10000" contrast="30000"/>
          </a:blip>
          <a:srcRect/>
          <a:stretch>
            <a:fillRect/>
          </a:stretch>
        </p:blipFill>
        <p:spPr bwMode="auto">
          <a:xfrm>
            <a:off x="714348" y="928670"/>
            <a:ext cx="7672577" cy="5214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14282" y="214290"/>
            <a:ext cx="8572560" cy="5847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ru-RU" sz="3200" b="1" dirty="0">
                <a:latin typeface="Times New Roman" pitchFamily="18" charset="0"/>
                <a:ea typeface="Times New Roman" pitchFamily="18" charset="0"/>
                <a:cs typeface="Arial" charset="0"/>
              </a:rPr>
              <a:t>Ледник Упсала в Аргентине.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0" y="14017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pic>
        <p:nvPicPr>
          <p:cNvPr id="3" name="Picture 5" descr="Глобальное потепление - ледник портадж в 1914 году"/>
          <p:cNvPicPr>
            <a:picLocks noChangeAspect="1" noChangeArrowheads="1"/>
          </p:cNvPicPr>
          <p:nvPr/>
        </p:nvPicPr>
        <p:blipFill>
          <a:blip r:embed="rId2" r:link="rId3">
            <a:lum bright="-10000" contrast="30000"/>
          </a:blip>
          <a:srcRect/>
          <a:stretch>
            <a:fillRect/>
          </a:stretch>
        </p:blipFill>
        <p:spPr bwMode="auto">
          <a:xfrm>
            <a:off x="214282" y="642918"/>
            <a:ext cx="4249330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33067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pic>
        <p:nvPicPr>
          <p:cNvPr id="5" name="Picture 4" descr="Глобальное потепление - ледник портадж в 2004 году"/>
          <p:cNvPicPr>
            <a:picLocks noChangeAspect="1" noChangeArrowheads="1"/>
          </p:cNvPicPr>
          <p:nvPr/>
        </p:nvPicPr>
        <p:blipFill>
          <a:blip r:embed="rId4" r:link="rId5"/>
          <a:srcRect/>
          <a:stretch>
            <a:fillRect/>
          </a:stretch>
        </p:blipFill>
        <p:spPr bwMode="auto">
          <a:xfrm>
            <a:off x="4643438" y="642918"/>
            <a:ext cx="3778824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0"/>
            <a:ext cx="9144000" cy="5842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200" b="1">
                <a:latin typeface="Times New Roman" pitchFamily="18" charset="0"/>
                <a:ea typeface="Times New Roman" pitchFamily="18" charset="0"/>
                <a:cs typeface="Arial" charset="0"/>
              </a:rPr>
              <a:t>Ледник на Аляске (1914год и 2004 год) </a:t>
            </a: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786182" y="6357958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1214414" y="142852"/>
            <a:ext cx="7143800" cy="714380"/>
          </a:xfrm>
          <a:prstGeom prst="rect">
            <a:avLst/>
          </a:prstGeom>
          <a:solidFill>
            <a:srgbClr val="CCFF99"/>
          </a:solidFill>
          <a:ln w="28575">
            <a:solidFill>
              <a:srgbClr val="FF0000"/>
            </a:solidFill>
          </a:ln>
        </p:spPr>
        <p:txBody>
          <a:bodyPr/>
          <a:lstStyle/>
          <a:p>
            <a:pPr algn="ctr"/>
            <a:r>
              <a:rPr lang="ru-RU" sz="3200" b="1" i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Поднятие уровня Мирового океана</a:t>
            </a:r>
            <a:endParaRPr lang="ru-RU" sz="3200" b="1" i="1" dirty="0"/>
          </a:p>
        </p:txBody>
      </p:sp>
      <p:pic>
        <p:nvPicPr>
          <p:cNvPr id="3" name="Picture 6" descr="Затопление евразии"/>
          <p:cNvPicPr>
            <a:picLocks noChangeAspect="1" noChangeArrowheads="1"/>
          </p:cNvPicPr>
          <p:nvPr/>
        </p:nvPicPr>
        <p:blipFill>
          <a:blip r:embed="rId2">
            <a:lum bright="-10000" contrast="30000"/>
          </a:blip>
          <a:srcRect l="758" r="2272" b="29070"/>
          <a:stretch>
            <a:fillRect/>
          </a:stretch>
        </p:blipFill>
        <p:spPr bwMode="auto">
          <a:xfrm>
            <a:off x="714348" y="1000108"/>
            <a:ext cx="7943703" cy="52149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86182" y="6357958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288" y="476250"/>
            <a:ext cx="8204200" cy="5761038"/>
          </a:xfrm>
          <a:solidFill>
            <a:srgbClr val="92D050"/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5400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ru-RU" sz="5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Основные экологические проблемы</a:t>
            </a:r>
            <a:br>
              <a:rPr lang="ru-RU" sz="5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5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и пути их решения.</a:t>
            </a:r>
            <a:br>
              <a:rPr lang="ru-RU" sz="5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5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5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endParaRPr lang="ru-RU" sz="5400" b="1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779838" y="638175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3108" y="214290"/>
            <a:ext cx="5084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Разрушение озонового слоя Земли. </a:t>
            </a:r>
            <a:endParaRPr lang="ru-RU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214282" y="714356"/>
            <a:ext cx="8715436" cy="5632311"/>
          </a:xfrm>
          <a:prstGeom prst="rect">
            <a:avLst/>
          </a:prstGeom>
          <a:solidFill>
            <a:srgbClr val="CCFF99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Основное количество озона образуется в верхнем слое атмосферы — стратосфере, на высотах от 10 до 45 км. Слой озона защищает все живое на Земле от жесткого ультрафиолетового излучения Солнца. Погло­щая это излучение, озон существенно влияет на распределение температуры в верхних слоях атмосферы, что в свою очередь оказывает влияние на климат.</a:t>
            </a:r>
            <a:endParaRPr kumimoji="0" lang="ru-RU" sz="20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Общее количество озона и его распределение в атмосфере яв­ляется результатом сложного и до конца не изученного динами­ческого равновесия фотохимических и физических процессов, определяющих его образование, разрушение и перенос. Пример­но с 70-х годов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XX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ст. наблюдается глобальное уменьшение коли­чества стратосферного озона. Над некоторыми районами Антар­ктики в сентябре—октябре значения общего содержания озона уменьшаются на 60 %, в средних широтах обоих полушарий уменьшение составляет 4—5 % за десятилетие. Истощение озо­нового слоя планеты ведет к разрушению сложившегося биогенеза океана вследствие гибели планктона в экваториальной зоне" угнетению роста растений, резкому увеличению глазных и рако­вых заболеваний, а также болезней, связанных с ослаблением иммунной системы человека и животных, повышению окисли­тельной способности атмосферы, коррозии металлов и т.д</a:t>
            </a:r>
            <a:r>
              <a:rPr kumimoji="0" lang="ru-RU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86182" y="6357958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44120000"/>
          <p:cNvPicPr>
            <a:picLocks noChangeAspect="1" noChangeArrowheads="1"/>
          </p:cNvPicPr>
          <p:nvPr/>
        </p:nvPicPr>
        <p:blipFill>
          <a:blip r:embed="rId2">
            <a:lum bright="-20000" contrast="30000"/>
          </a:blip>
          <a:srcRect t="7527"/>
          <a:stretch>
            <a:fillRect/>
          </a:stretch>
        </p:blipFill>
        <p:spPr bwMode="auto">
          <a:xfrm>
            <a:off x="571472" y="214290"/>
            <a:ext cx="8006520" cy="607472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786182" y="6357958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ChangeArrowheads="1"/>
          </p:cNvSpPr>
          <p:nvPr/>
        </p:nvSpPr>
        <p:spPr bwMode="auto">
          <a:xfrm>
            <a:off x="214282" y="357166"/>
            <a:ext cx="8643998" cy="5647700"/>
          </a:xfrm>
          <a:prstGeom prst="rect">
            <a:avLst/>
          </a:prstGeom>
          <a:solidFill>
            <a:srgbClr val="CCFF99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Хлорфторуглероды</a:t>
            </a: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(ХФУ) — инертные в обычных условиях ве­щества, — попадая в стратосферу и разрушаясь под действием ультрафиолетового излучения Солнца, выделяют свободный хлор, участвующий в каталитических реакциях разрушения озона. ХФУ широко используются в качестве газов-наполните­лей в аэрозольных упаковках, при производстве мягких и твер­дых пенистых веществ, в качестве хладонов в холодильных ус­тановках и кондиционерах, в качестве растворителей — в про­мышленном производстве и т.п. Попадая в атмосферу, одна мо­лекула такого инертного газа способна разрушить до 1000 моле­кул озона, а некоторые ХФУ могут сохраняться в атмосфере бо­лее 100 лет.</a:t>
            </a:r>
            <a:endParaRPr kumimoji="0" lang="ru-RU" sz="1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Выброс ХФУ в середине 70-х годов составлял 850 тыс. т, а к середине </a:t>
            </a:r>
            <a:r>
              <a:rPr kumimoji="0" lang="en-US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XXI</a:t>
            </a: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ст. может достичь 1,7—3,7 млн. т в год.</a:t>
            </a:r>
            <a:endParaRPr kumimoji="0" lang="ru-RU" sz="1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 связи с усиливающимся разрушением озонового слоя перед мировым сообществом возникла сложная задача его защи­ты. В 1985 г. на Конференции по охране озонового слоя в Вене была принята многосторонняя Конвенция об охране озонового слоя Земли. Для осуществления в рамках Венской конвенции политических и экономических мер по защите стратосферного озона был разработан и принят </a:t>
            </a:r>
            <a:r>
              <a:rPr kumimoji="0" lang="ru-RU" sz="1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Монреальский</a:t>
            </a: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протокол по ве­ществам, разрушающим озоновый слой (1987). Протокол опре­деляет перечень, порядок и нормы поэтапного снижения производства и потребления </a:t>
            </a:r>
            <a:r>
              <a:rPr kumimoji="0" lang="ru-RU" sz="1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озоноразрушающих</a:t>
            </a: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веществ.</a:t>
            </a:r>
            <a:endParaRPr kumimoji="0" lang="ru-RU" sz="1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786182" y="6357958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428596" y="285728"/>
            <a:ext cx="8501090" cy="477861"/>
          </a:xfrm>
          <a:prstGeom prst="rect">
            <a:avLst/>
          </a:prstGeom>
          <a:solidFill>
            <a:srgbClr val="CCFF99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"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Озоновая дыра" над Антарктидой</a:t>
            </a:r>
            <a:r>
              <a:rPr kumimoji="0" lang="ru-RU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3" name="Рисунок 62" descr="Ozone"/>
          <p:cNvPicPr>
            <a:picLocks noChangeAspect="1" noChangeArrowheads="1"/>
          </p:cNvPicPr>
          <p:nvPr/>
        </p:nvPicPr>
        <p:blipFill>
          <a:blip r:embed="rId2"/>
          <a:srcRect b="15962"/>
          <a:stretch>
            <a:fillRect/>
          </a:stretch>
        </p:blipFill>
        <p:spPr bwMode="auto">
          <a:xfrm>
            <a:off x="428596" y="642918"/>
            <a:ext cx="8483069" cy="578645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86182" y="6357958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00100" y="285728"/>
            <a:ext cx="3795783" cy="369332"/>
          </a:xfrm>
          <a:prstGeom prst="rect">
            <a:avLst/>
          </a:prstGeom>
          <a:solidFill>
            <a:srgbClr val="CCFF99"/>
          </a:solidFill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Загрязнение воздушного бассейна;</a:t>
            </a:r>
            <a:endParaRPr lang="ru-RU" dirty="0"/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786182" y="6357958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pic>
        <p:nvPicPr>
          <p:cNvPr id="54274" name="Picture 2" descr="В Мариуполе ожидаются метеоусловия высокого загрязнения Фото…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714356"/>
            <a:ext cx="4376259" cy="2565393"/>
          </a:xfrm>
          <a:prstGeom prst="rect">
            <a:avLst/>
          </a:prstGeom>
          <a:noFill/>
        </p:spPr>
      </p:pic>
      <p:pic>
        <p:nvPicPr>
          <p:cNvPr id="54276" name="Picture 4" descr="загрязнение, шок, индустриальный, смог - (картинка, изображение, фото, обои 9203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52" y="571480"/>
            <a:ext cx="4030654" cy="3022991"/>
          </a:xfrm>
          <a:prstGeom prst="rect">
            <a:avLst/>
          </a:prstGeom>
          <a:noFill/>
        </p:spPr>
      </p:pic>
      <p:pic>
        <p:nvPicPr>
          <p:cNvPr id="54278" name="Picture 6" descr="Архив - МедиаРязань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3357562"/>
            <a:ext cx="3944403" cy="2958302"/>
          </a:xfrm>
          <a:prstGeom prst="rect">
            <a:avLst/>
          </a:prstGeom>
          <a:noFill/>
        </p:spPr>
      </p:pic>
      <p:pic>
        <p:nvPicPr>
          <p:cNvPr id="54280" name="Picture 8" descr="10 опасных городов для жизни Интересные факты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7752" y="3643314"/>
            <a:ext cx="3810000" cy="2686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ChangeArrowheads="1"/>
          </p:cNvSpPr>
          <p:nvPr/>
        </p:nvSpPr>
        <p:spPr bwMode="auto">
          <a:xfrm>
            <a:off x="214282" y="142852"/>
            <a:ext cx="8786874" cy="6232475"/>
          </a:xfrm>
          <a:prstGeom prst="rect">
            <a:avLst/>
          </a:prstGeom>
          <a:solidFill>
            <a:srgbClr val="CCFF99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 международном правовом уровне </a:t>
            </a:r>
            <a:r>
              <a:rPr kumimoji="0" lang="ru-RU" sz="1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проблема охраны атмосферного воздуха </a:t>
            </a: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от загрязнения впервые была урегулирована в 1979 г. Под эгидой Европейской экономической комиссии ООН (ЕЭК) была заключена Конвенция о трансграничном загрязнении воздуха на большие расстояния — многостороннее соглашение, содержащее общие обязательства государств по контролю за загрязнением, обмену информацией о состоянии окружающей среды, взаимным консультациям, мониторингу атмосферного воздуха, оценке трансграничного воздействия. Впоследствии конвенция была дополнена протоколами по сокращению выбросов конкретных загрязняющих веществ в атмосферу:</a:t>
            </a:r>
            <a:endParaRPr kumimoji="0" lang="ru-RU" sz="1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о сокращении выбросов серы или их трансграничных потоков на 30 %;</a:t>
            </a:r>
            <a:endParaRPr kumimoji="0" lang="ru-RU" sz="1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— об ограничении выбросов окислов азота или их трансграничных потоков.</a:t>
            </a:r>
            <a:endParaRPr kumimoji="0" lang="ru-RU" sz="1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Дальнейшие активные усилия по снижению антропогенного воздействия на климат Земли мировое сообщество предприняло на Конференции ООН по окружающей среде и развитию (1992), где была открыта для подписания Конвенция ООН об изменении климата, цель которой — добиться стабилизации концентрации парниковых газов в атмосфере на таких уровнях, которые не будут оказывать опасное воздействие на глобальную климатическую систему. Причем решение этой задачи предполагалось осуществить в сроки, достаточные для естественной адаптации экосистем к изменению климата и позволяющие избежать угрозы производству продовольствия, а также обеспечивающие дальнейшее экономическое развитие на устойчивой основе.</a:t>
            </a:r>
            <a:endParaRPr kumimoji="0" lang="ru-RU" sz="1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786182" y="6357958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88913"/>
            <a:ext cx="7772400" cy="576262"/>
          </a:xfrm>
          <a:solidFill>
            <a:srgbClr val="00B0F0"/>
          </a:solidFill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dirty="0" smtClean="0">
                <a:solidFill>
                  <a:schemeClr val="tx1"/>
                </a:solidFill>
              </a:rPr>
              <a:t>История Киотского протокола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900113" y="765175"/>
            <a:ext cx="3357562" cy="575945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endParaRPr lang="ru-RU" sz="2400" b="1" dirty="0">
              <a:latin typeface="Cambria" pitchFamily="18" charset="0"/>
            </a:endParaRPr>
          </a:p>
          <a:p>
            <a:pPr marL="273050" indent="-273050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ru-RU" sz="2400" b="1" dirty="0">
                <a:latin typeface="Cambria" pitchFamily="18" charset="0"/>
              </a:rPr>
              <a:t>1992 год:</a:t>
            </a:r>
            <a:r>
              <a:rPr lang="ru-RU" sz="2400" dirty="0">
                <a:latin typeface="Cambria" pitchFamily="18" charset="0"/>
              </a:rPr>
              <a:t> Конференция ООН по окружающей среде в </a:t>
            </a:r>
            <a:r>
              <a:rPr lang="ru-RU" sz="2400" dirty="0" err="1">
                <a:latin typeface="Cambria" pitchFamily="18" charset="0"/>
              </a:rPr>
              <a:t>Рио</a:t>
            </a:r>
            <a:r>
              <a:rPr lang="ru-RU" sz="2400" dirty="0">
                <a:latin typeface="Cambria" pitchFamily="18" charset="0"/>
              </a:rPr>
              <a:t> де </a:t>
            </a:r>
            <a:r>
              <a:rPr lang="ru-RU" sz="2400" dirty="0" err="1">
                <a:latin typeface="Cambria" pitchFamily="18" charset="0"/>
              </a:rPr>
              <a:t>Жанейро</a:t>
            </a:r>
            <a:r>
              <a:rPr lang="ru-RU" sz="2400" dirty="0">
                <a:latin typeface="Cambria" pitchFamily="18" charset="0"/>
              </a:rPr>
              <a:t>, где более 150 государств подписывают рамочную конвенцию по изменениям климата.</a:t>
            </a:r>
          </a:p>
          <a:p>
            <a:pPr marL="273050" indent="-273050">
              <a:lnSpc>
                <a:spcPct val="80000"/>
              </a:lnSpc>
              <a:spcBef>
                <a:spcPts val="575"/>
              </a:spcBef>
              <a:buClr>
                <a:schemeClr val="accent1"/>
              </a:buClr>
              <a:buSzPct val="85000"/>
              <a:buFont typeface="Wingdings 2" pitchFamily="18" charset="2"/>
              <a:buChar char=""/>
            </a:pPr>
            <a:r>
              <a:rPr lang="ru-RU" sz="2400" b="1" dirty="0">
                <a:latin typeface="Cambria" pitchFamily="18" charset="0"/>
              </a:rPr>
              <a:t>28 марта – 8 апреля 1995 года:</a:t>
            </a:r>
            <a:r>
              <a:rPr lang="ru-RU" sz="2400" dirty="0">
                <a:latin typeface="Cambria" pitchFamily="18" charset="0"/>
              </a:rPr>
              <a:t> Первая конференция стран, подписавших Конвенцию, в Берлине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4067175" y="642938"/>
            <a:ext cx="4752975" cy="6215062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274320" indent="-274320" fontAlgn="auto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Wingdings" pitchFamily="2" charset="2"/>
              <a:buNone/>
              <a:defRPr/>
            </a:pPr>
            <a:r>
              <a:rPr lang="ru-RU" dirty="0">
                <a:latin typeface="+mn-lt"/>
              </a:rPr>
              <a:t>                   </a:t>
            </a:r>
            <a:r>
              <a:rPr lang="ru-RU" sz="1900" b="1" dirty="0">
                <a:latin typeface="+mn-lt"/>
              </a:rPr>
              <a:t>Обязательства:</a:t>
            </a:r>
          </a:p>
          <a:p>
            <a:pPr marL="274320" indent="-274320" fontAlgn="auto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Wingdings" pitchFamily="2" charset="2"/>
              <a:buChar char="v"/>
              <a:defRPr/>
            </a:pPr>
            <a:r>
              <a:rPr lang="ru-RU" sz="2400" b="1" dirty="0">
                <a:latin typeface="+mn-lt"/>
              </a:rPr>
              <a:t>Предоставлять сведения о количестве парниковых газов, выбрасываемых в атмосферу.</a:t>
            </a:r>
          </a:p>
          <a:p>
            <a:pPr marL="274320" indent="-274320" fontAlgn="auto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Wingdings" pitchFamily="2" charset="2"/>
              <a:buChar char="v"/>
              <a:defRPr/>
            </a:pPr>
            <a:endParaRPr lang="ru-RU" sz="2400" b="1" dirty="0">
              <a:latin typeface="+mn-lt"/>
            </a:endParaRPr>
          </a:p>
          <a:p>
            <a:pPr marL="274320" indent="-274320" fontAlgn="auto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Wingdings" pitchFamily="2" charset="2"/>
              <a:buChar char="v"/>
              <a:defRPr/>
            </a:pPr>
            <a:r>
              <a:rPr lang="ru-RU" sz="2400" b="1" dirty="0">
                <a:latin typeface="+mn-lt"/>
              </a:rPr>
              <a:t>Разработать национальные программы борьбы с изменением климата.</a:t>
            </a:r>
          </a:p>
          <a:p>
            <a:pPr marL="274320" indent="-274320" fontAlgn="auto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Wingdings" pitchFamily="2" charset="2"/>
              <a:buChar char="v"/>
              <a:defRPr/>
            </a:pPr>
            <a:endParaRPr lang="ru-RU" sz="2400" b="1" dirty="0">
              <a:latin typeface="+mn-lt"/>
            </a:endParaRPr>
          </a:p>
          <a:p>
            <a:pPr marL="274320" indent="-274320" fontAlgn="auto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Wingdings" pitchFamily="2" charset="2"/>
              <a:buChar char="v"/>
              <a:defRPr/>
            </a:pPr>
            <a:r>
              <a:rPr lang="ru-RU" sz="2400" b="1" dirty="0">
                <a:latin typeface="+mn-lt"/>
              </a:rPr>
              <a:t>Усилить научные и технические исследования и систематические наблюдения, касающиеся климата.</a:t>
            </a:r>
          </a:p>
          <a:p>
            <a:pPr marL="274320" indent="-274320" fontAlgn="auto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Wingdings" pitchFamily="2" charset="2"/>
              <a:buChar char="v"/>
              <a:defRPr/>
            </a:pPr>
            <a:endParaRPr lang="ru-RU" sz="2400" b="1" dirty="0">
              <a:latin typeface="+mn-lt"/>
            </a:endParaRPr>
          </a:p>
          <a:p>
            <a:pPr marL="274320" indent="-274320" fontAlgn="auto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Clr>
                <a:schemeClr val="tx1"/>
              </a:buClr>
              <a:buSzPct val="85000"/>
              <a:buFont typeface="Wingdings" pitchFamily="2" charset="2"/>
              <a:buChar char="v"/>
              <a:defRPr/>
            </a:pPr>
            <a:r>
              <a:rPr lang="ru-RU" sz="2400" b="1" dirty="0">
                <a:latin typeface="+mn-lt"/>
              </a:rPr>
              <a:t>Развивать образовательные программы и информирование общественности о глобальном изменении климата и его возможных последствиях.</a:t>
            </a:r>
          </a:p>
          <a:p>
            <a:pPr marL="274320" indent="-274320" fontAlgn="auto">
              <a:lnSpc>
                <a:spcPct val="8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defRPr/>
            </a:pPr>
            <a:r>
              <a:rPr lang="ru-RU" sz="1500" dirty="0">
                <a:solidFill>
                  <a:srgbClr val="008000"/>
                </a:solidFill>
                <a:latin typeface="Arial Black" pitchFamily="34" charset="0"/>
              </a:rPr>
              <a:t>Утилизация свалочного газа</a:t>
            </a:r>
            <a:endParaRPr lang="ru-RU" sz="1500" dirty="0">
              <a:latin typeface="+mn-lt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065588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85786" y="214290"/>
            <a:ext cx="7500990" cy="369332"/>
          </a:xfrm>
          <a:prstGeom prst="rect">
            <a:avLst/>
          </a:prstGeom>
          <a:solidFill>
            <a:srgbClr val="CCFF99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   Истощение запасов пресных вод и загрязнение вод Мирового </a:t>
            </a:r>
            <a:r>
              <a:rPr lang="ru-RU" b="1" i="1" dirty="0" err="1" smtClean="0">
                <a:latin typeface="Times New Roman" pitchFamily="18" charset="0"/>
                <a:cs typeface="Times New Roman" pitchFamily="18" charset="0"/>
              </a:rPr>
              <a:t>окена</a:t>
            </a:r>
            <a:endParaRPr lang="ru-RU" dirty="0"/>
          </a:p>
        </p:txBody>
      </p:sp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357158" y="785794"/>
            <a:ext cx="8643998" cy="5324535"/>
          </a:xfrm>
          <a:prstGeom prst="rect">
            <a:avLst/>
          </a:prstGeom>
          <a:solidFill>
            <a:srgbClr val="CCFF99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За период с 1900 г. по 1995 г. потребление пресной воды в мире увеличилось в шесть раз, что более чем в два раза превышает темпы прироста населения. Уже сейчас почти одна треть мирового населения проживает в странах, где потребляемый объем воды на 10 % превышает общий объем имеющихся запасов. Если нынешние тенденции сохранятся, то к 2025 г. в условиях дефицита будут проживать каждые два из трех жите­лей Земли.</a:t>
            </a: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Основным источником обеспечения человечества пресной водой являются в целом активно возобновляемые поверхностные воды, которые составляют около 39 000 км</a:t>
            </a:r>
            <a:r>
              <a:rPr kumimoji="0" lang="ru-RU" sz="2000" b="0" i="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в год. Еще в 70-е годы эти огромные ежегодно возобновляемые ресурсы пресной воды обеспечивали на одного жителя земного шара в среднем около 11 тыс. м</a:t>
            </a:r>
            <a:r>
              <a:rPr kumimoji="0" lang="ru-RU" sz="2000" b="0" i="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в 80-е годы обеспеченность водными ресур­сами на душу населения снизилась до 8,7 тыс. м</a:t>
            </a:r>
            <a:r>
              <a:rPr kumimoji="0" lang="ru-RU" sz="2000" b="0" i="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/год, а к концу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XX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ст. — до 6,5 тыс. м</a:t>
            </a:r>
            <a:r>
              <a:rPr kumimoji="0" lang="ru-RU" sz="2000" b="0" i="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/год. С учетом прогноза роста численности населения Земли к 2050 г. (до 9 млрд. чел.) обеспеченность водой упадет еще до 4,3 тыс. м</a:t>
            </a:r>
            <a:r>
              <a:rPr kumimoji="0" lang="ru-RU" sz="2000" b="0" i="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/год. Человечество настораживает довольно резкое (почти в 2 раза) падение обеспеченности пресной водой в конце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XX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ст.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86182" y="628652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4" name="Object 1"/>
          <p:cNvGraphicFramePr>
            <a:graphicFrameLocks noChangeAspect="1"/>
          </p:cNvGraphicFramePr>
          <p:nvPr/>
        </p:nvGraphicFramePr>
        <p:xfrm>
          <a:off x="357158" y="0"/>
          <a:ext cx="8226740" cy="6286520"/>
        </p:xfrm>
        <a:graphic>
          <a:graphicData uri="http://schemas.openxmlformats.org/presentationml/2006/ole">
            <p:oleObj spid="_x0000_s49154" name="Слайд" r:id="rId3" imgW="2374377" imgH="1781704" progId="PowerPoint.Slide.12">
              <p:embed/>
            </p:oleObj>
          </a:graphicData>
        </a:graphic>
      </p:graphicFrame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786182" y="628652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 noChangeArrowheads="1"/>
          </p:cNvSpPr>
          <p:nvPr/>
        </p:nvSpPr>
        <p:spPr bwMode="auto">
          <a:xfrm>
            <a:off x="357158" y="285728"/>
            <a:ext cx="8501122" cy="5940088"/>
          </a:xfrm>
          <a:prstGeom prst="rect">
            <a:avLst/>
          </a:prstGeom>
          <a:solidFill>
            <a:srgbClr val="CCFF99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Мировой океан,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крупнейшая экологическая система планеты Земля, представляет собой акватории четырех океанов — Атлантического, Индийского, Тихого, Северного Ледовитого — со всеми взаимосвязанными прилежащими морями. Морская вода занимает 95 % объема всей гидросферы. Будучи важным звеном в круговороте воды, она обеспечивает питание ледников, рек и озер, а тем самым — жизнь растений и животных. Мировой оке­ан играет огромную роль в создании необходимых условий жизни на нашей планете, его фитопланктон обеспечивает 50—70 % общего объема кислорода, потребляемого живыми существами.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Радикальные перемены в использовании ресурсов Мирового океана принесла научно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техническая революция. Она необычайно расширила глубину и диапазон научных исследований открыла путь к всеобъемлющему изучению океана, определи и обеспечила новые направления развития технологии морского хозяйства. Вместе с тем с НТР связаны и многие негативные процессы, и среди них — загрязнение вод Мирового океана. Катастрофически увеличивается загрязнение океана нефтью, химическими веществами, органическими остатками, захоронениями радиоактивных производств и др. По отдельным оценкам, Мировой океан поглощает главную часть загрязняющих веществ.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786182" y="628652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755576" y="1916832"/>
            <a:ext cx="7772400" cy="3456384"/>
          </a:xfrm>
          <a:solidFill>
            <a:srgbClr val="CCFF99"/>
          </a:solidFill>
          <a:ln w="28575">
            <a:solidFill>
              <a:srgbClr val="FF0000"/>
            </a:solidFill>
          </a:ln>
        </p:spPr>
        <p:txBody>
          <a:bodyPr/>
          <a:lstStyle/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1. Глобальный характер современной кризисной экологической ситуации, его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причины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и возможные последствия. Проблема деградации систем жизнеобеспечения природной среды.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Классификации экологических проблем. Характеристика глобальных и региональных 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экологических проблем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современности.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Экологические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проблемы в Республике Беларусь.</a:t>
            </a:r>
          </a:p>
          <a:p>
            <a:pPr marL="0" indent="0">
              <a:buNone/>
            </a:pP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131840" y="692696"/>
            <a:ext cx="3240360" cy="638944"/>
          </a:xfrm>
          <a:solidFill>
            <a:srgbClr val="CCFF99"/>
          </a:solidFill>
          <a:ln w="28575">
            <a:solidFill>
              <a:srgbClr val="FF0000"/>
            </a:solidFill>
          </a:ln>
        </p:spPr>
        <p:txBody>
          <a:bodyPr/>
          <a:lstStyle/>
          <a:p>
            <a:pPr algn="ctr" eaLnBrk="1" hangingPunct="1"/>
            <a:r>
              <a:rPr lang="ru-RU" sz="2800" dirty="0" smtClean="0"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  План занятия: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779838" y="638175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  <p:extLst>
      <p:ext uri="{BB962C8B-B14F-4D97-AF65-F5344CB8AC3E}">
        <p14:creationId xmlns="" xmlns:p14="http://schemas.microsoft.com/office/powerpoint/2010/main" val="420947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786182" y="628652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14282" y="142852"/>
            <a:ext cx="8715436" cy="6143668"/>
          </a:xfrm>
          <a:prstGeom prst="rect">
            <a:avLst/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0354" name="Picture 2" descr="Загрязнения вод мирового океана - Картинка 2200/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85728"/>
            <a:ext cx="4653024" cy="3500462"/>
          </a:xfrm>
          <a:prstGeom prst="rect">
            <a:avLst/>
          </a:prstGeom>
          <a:solidFill>
            <a:srgbClr val="CCFF99"/>
          </a:solidFill>
          <a:ln w="28575">
            <a:solidFill>
              <a:schemeClr val="accent1"/>
            </a:solidFill>
          </a:ln>
        </p:spPr>
      </p:pic>
      <p:pic>
        <p:nvPicPr>
          <p:cNvPr id="100356" name="Picture 4" descr="Химическое загрязнение Мирового океана - Картинка 1017/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2714620"/>
            <a:ext cx="4563532" cy="34226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За морем, за океаном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64" y="285728"/>
            <a:ext cx="3536181" cy="2357454"/>
          </a:xfrm>
          <a:prstGeom prst="rect">
            <a:avLst/>
          </a:prstGeom>
          <a:noFill/>
        </p:spPr>
      </p:pic>
      <p:pic>
        <p:nvPicPr>
          <p:cNvPr id="101380" name="Picture 4" descr="19-летний студент изобрел конструкцию, способную очистить океан от пластикового мусора :: NewRbk.r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428604"/>
            <a:ext cx="3133710" cy="2089140"/>
          </a:xfrm>
          <a:prstGeom prst="rect">
            <a:avLst/>
          </a:prstGeom>
          <a:noFill/>
        </p:spPr>
      </p:pic>
      <p:pic>
        <p:nvPicPr>
          <p:cNvPr id="101382" name="Picture 6" descr="Влияние человека на мировой океан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3643314"/>
            <a:ext cx="3786214" cy="2223300"/>
          </a:xfrm>
          <a:prstGeom prst="rect">
            <a:avLst/>
          </a:prstGeom>
          <a:noFill/>
        </p:spPr>
      </p:pic>
      <p:pic>
        <p:nvPicPr>
          <p:cNvPr id="101384" name="Picture 8" descr="Таиланд Хороший отдыХ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57818" y="3500438"/>
            <a:ext cx="3048021" cy="2286016"/>
          </a:xfrm>
          <a:prstGeom prst="rect">
            <a:avLst/>
          </a:prstGeom>
          <a:noFill/>
        </p:spPr>
      </p:pic>
      <p:pic>
        <p:nvPicPr>
          <p:cNvPr id="101386" name="Picture 10" descr="Рыбий жир: правда и мифы.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86116" y="2428868"/>
            <a:ext cx="2444425" cy="1857388"/>
          </a:xfrm>
          <a:prstGeom prst="rect">
            <a:avLst/>
          </a:prstGeom>
          <a:noFill/>
        </p:spPr>
      </p:pic>
      <p:cxnSp>
        <p:nvCxnSpPr>
          <p:cNvPr id="15" name="Прямая со стрелкой 14"/>
          <p:cNvCxnSpPr/>
          <p:nvPr/>
        </p:nvCxnSpPr>
        <p:spPr>
          <a:xfrm flipV="1">
            <a:off x="2428860" y="3143248"/>
            <a:ext cx="714380" cy="4286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rot="10800000">
            <a:off x="5929322" y="3000372"/>
            <a:ext cx="642942" cy="3571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rot="5400000">
            <a:off x="4714876" y="1571612"/>
            <a:ext cx="1071570" cy="3571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rot="16200000" flipH="1">
            <a:off x="3393273" y="1464455"/>
            <a:ext cx="1214446" cy="4286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ChangeArrowheads="1"/>
          </p:cNvSpPr>
          <p:nvPr/>
        </p:nvSpPr>
        <p:spPr bwMode="auto">
          <a:xfrm>
            <a:off x="357158" y="214290"/>
            <a:ext cx="8286808" cy="6232475"/>
          </a:xfrm>
          <a:prstGeom prst="rect">
            <a:avLst/>
          </a:prstGeom>
          <a:solidFill>
            <a:srgbClr val="CCFF99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Международное сообщество активно ведет поиск путей эффективной охраны морской среды; в настоящее время существует более 100 конвенций, соглашений, договоров и других правовых актов. Международные соглашения регулируют различные аспекты, обусловливающие предотвращение загрязнения Мирового океана, среди них:</a:t>
            </a:r>
            <a:endParaRPr kumimoji="0" lang="ru-RU" sz="1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♦ запрещение или ограничение определенными условиями сбросов загрязняющих веществ, образующихся в процессе нормальной эксплуатации (1954);</a:t>
            </a:r>
            <a:endParaRPr kumimoji="0" lang="ru-RU" sz="1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♦ предотвращение  преднамеренного  загрязнения  морской среды эксплуатационными отходами с судов, а также частично от стационарных и плавучих платформ (1973);</a:t>
            </a:r>
            <a:endParaRPr kumimoji="0" lang="ru-RU" sz="1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♦ запрещение или ограничение захоронения отходов и других материалов (1972);</a:t>
            </a:r>
            <a:endParaRPr kumimoji="0" lang="ru-RU" sz="1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♦ предотвращение загрязнения или уменьшение его последствий в результате аварий и катастроф (1969, 1978).</a:t>
            </a:r>
            <a:endParaRPr kumimoji="0" lang="ru-RU" sz="1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 формировании нового международно-правового режима Мирового океана ведущее место занимает Конвенция ООН по морскому праву (1982), включающая комплекс проблем охраны и использования Мирового океана в условиях современной научно-технической революции. Конвенция провозгласила международный район морского дна и его ресурсы общим наследием человечества.</a:t>
            </a:r>
            <a:endParaRPr kumimoji="0" lang="ru-RU" sz="1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71472" y="357166"/>
            <a:ext cx="8286808" cy="400110"/>
          </a:xfrm>
          <a:prstGeom prst="rect">
            <a:avLst/>
          </a:prstGeom>
          <a:solidFill>
            <a:srgbClr val="CCFF99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ru-RU" sz="2000" b="1" i="1" dirty="0" err="1" smtClean="0">
                <a:latin typeface="Times New Roman" pitchFamily="18" charset="0"/>
                <a:cs typeface="Times New Roman" pitchFamily="18" charset="0"/>
              </a:rPr>
              <a:t>Оскуднение</a:t>
            </a:r>
            <a:r>
              <a:rPr lang="ru-RU" sz="2000" b="1" i="1" dirty="0" smtClean="0">
                <a:latin typeface="Times New Roman" pitchFamily="18" charset="0"/>
                <a:cs typeface="Times New Roman" pitchFamily="18" charset="0"/>
              </a:rPr>
              <a:t> биологического разнообразия. Сокращение площади лесов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14282" y="928670"/>
            <a:ext cx="8643998" cy="5572164"/>
          </a:xfrm>
          <a:prstGeom prst="rect">
            <a:avLst/>
          </a:prstGeom>
          <a:solidFill>
            <a:srgbClr val="CCFF99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401" name="Rectangle 1"/>
          <p:cNvSpPr>
            <a:spLocks noChangeArrowheads="1"/>
          </p:cNvSpPr>
          <p:nvPr/>
        </p:nvSpPr>
        <p:spPr bwMode="auto">
          <a:xfrm>
            <a:off x="214282" y="857232"/>
            <a:ext cx="8501122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Основным гарантом поддержания стабильных условий существования жизни на Земле является сохранение максимального биологического разнообразия, то есть всех возможных форм живых организмов всех сред обитания, включая наземные, морские и иные водные экосистемы и экологические комплексы, частью которых они являются. Это понятие включает как внутривидовое разнообразие, так и межвидовое, а также разнообразие экосистем. Огромное разнообразие организмов на нашей планете — это необходимое условие поддержания нормального состояния и функционирования биосферы в целом. Видовая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разнокачественность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групп растений и животных, численность отдельных видов, биомасса определяют их роль в биотическом круговороте веществ и переносе энергии.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5720" y="4357694"/>
            <a:ext cx="83582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Ученые полагают, что такое оскудение началось еще во время неолитической революции,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т.е за несколько тысячелетий до нашей эры. Затем оно продолжалось в периоды древнего мира, средних веков, нового и в особенности новейшего времени.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786182" y="6072206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142844" y="285728"/>
            <a:ext cx="8786874" cy="6429420"/>
          </a:xfrm>
          <a:prstGeom prst="rect">
            <a:avLst/>
          </a:prstGeom>
          <a:solidFill>
            <a:srgbClr val="CCFF99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3433" name="Rectangle 9"/>
          <p:cNvSpPr>
            <a:spLocks noChangeArrowheads="1"/>
          </p:cNvSpPr>
          <p:nvPr/>
        </p:nvSpPr>
        <p:spPr bwMode="auto">
          <a:xfrm>
            <a:off x="142844" y="357166"/>
            <a:ext cx="8643966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654B3B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200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Американский эколог Т. Миллер приводит приблизительную оценку, в соответствии с которой за период между 8000 г. до н. э. и 1975 г. средняя скорость исчезновения видов выросла в 1000 раз! В начале 1990-х гг. были опубликованы более достоверные данные ООН о масштабах потери генофонда в XVII—ХХ вв. и угрозе </a:t>
            </a:r>
            <a:r>
              <a:rPr kumimoji="0" lang="ru-RU" sz="2000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биоразнообразию</a:t>
            </a:r>
            <a:r>
              <a:rPr kumimoji="0" lang="ru-RU" sz="200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в наши дни. </a:t>
            </a:r>
            <a:endParaRPr kumimoji="0" lang="ru-RU" sz="200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434" name="Picture 10" descr="Рис. 35. Количество уничтоженных и находящихся под угрозой уничтожения видов (по «Рио-92»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928802"/>
            <a:ext cx="6067791" cy="207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36" name="Rectangle 12"/>
          <p:cNvSpPr>
            <a:spLocks noChangeArrowheads="1"/>
          </p:cNvSpPr>
          <p:nvPr/>
        </p:nvSpPr>
        <p:spPr bwMode="auto">
          <a:xfrm>
            <a:off x="928662" y="4071942"/>
            <a:ext cx="692942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95263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УТРАТЫ ВИДОВОГО РАЗНООБРАЗИЯ НА ЗЕМЛЕ ПОСЛЕ 1600 г.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195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435" name="Picture 11" descr="УТРАТЫ ВИДОВОГО РАЗНООБРАЗИЯ НА ЗЕМЛЕ ПОСЛЕ 1600 г."/>
          <p:cNvPicPr>
            <a:picLocks noChangeAspect="1" noChangeArrowheads="1"/>
          </p:cNvPicPr>
          <p:nvPr/>
        </p:nvPicPr>
        <p:blipFill>
          <a:blip r:embed="rId3" r:link="rId4"/>
          <a:srcRect/>
          <a:stretch>
            <a:fillRect/>
          </a:stretch>
        </p:blipFill>
        <p:spPr bwMode="auto">
          <a:xfrm>
            <a:off x="4143372" y="4357694"/>
            <a:ext cx="3996718" cy="2083395"/>
          </a:xfrm>
          <a:prstGeom prst="rect">
            <a:avLst/>
          </a:prstGeom>
          <a:noFill/>
        </p:spPr>
      </p:pic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142844" y="4357694"/>
            <a:ext cx="371477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200" dirty="0" smtClean="0">
                <a:latin typeface="Times New Roman" pitchFamily="18" charset="0"/>
                <a:cs typeface="Times New Roman" pitchFamily="18" charset="0"/>
              </a:rPr>
              <a:t>По последним данным американских ученых, ныне под угрозой исчезновения находится 33,5 тыс. видов растений (14 % от общего числа обследованных их видов). Из 9,6 тыс. видов птиц, обитающих на Земле, 2/3 переживают снижение численности, а 11 % угрожает вымирание. Из обитающих на Земле 4,4 тыс. видов млекопитающих 11 % находятся под угрозой вымирания и еще 14 % могут попасть в эту категорию, если существующие тенденции будут продолжаться. Из 24 тыс. видов рыб под угрозой вымирания ныне находится 1/3.</a:t>
            </a:r>
            <a:endParaRPr lang="ru-RU" sz="1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42844" y="142852"/>
            <a:ext cx="8858312" cy="6572296"/>
          </a:xfrm>
          <a:prstGeom prst="rect">
            <a:avLst/>
          </a:prstGeom>
          <a:solidFill>
            <a:srgbClr val="CCFF99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285720" y="142852"/>
            <a:ext cx="8572560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По последним данным американских ученых, ныне под угрозой исчезновения находится 33,5 тыс. видов растений (14 % от общего числа обследованных их видов). Из 9,6 тыс. видов птиц, обитающих на Земле, 2/3 переживают снижение численности, а 11 % угрожает вымирание. Из обитающих на Земле 4,4 тыс. видов млекопитающих 11 % находятся под угрозой вымирания и еще 14 % могут попасть в эту категорию, если существующие тенденции будут продолжаться. Из 24 тыс. видов рыб под угрозой вымирания ныне находится 1/3.</a:t>
            </a:r>
            <a:endParaRPr lang="ru-RU" sz="19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85720" y="2214554"/>
            <a:ext cx="8429684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Прогнозы в целом тоже нельзя считать утешительными. По оценкам западных специалистов, к 2010–2015 гг. биосфера Земли может утратить до 10–15 % составляющих ее видов.</a:t>
            </a:r>
            <a:endParaRPr lang="ru-RU" sz="19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14282" y="3071810"/>
            <a:ext cx="857256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Для всего мира Красные книги начал создавать еще в 70—80-х гг. XX в. Международный союз охраны природы и природных ресурсов (МСОП). В первую из них были внесены 236 видов млекопитающих, во вторую – птицы, в третью – земноводные и пресмыкающиеся, в четвертую – рыбы, в пятую – растения. Примерами редких и очень редких животных могут служить: сумчатый волк, 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мадагаскарская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руконожка, большая панда, азиатский лев, лошадь Пржевальского, 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центральноамериканский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тапир, индийский, яванский, 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суматранский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носороги, дикий верблюд, олень Давида, оленебык канна, карликовый буйвол, 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купрей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, белый 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орикс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, песчаная газель, черноголовый буревестник, новозеландский пастушок, 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желтоклювая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желтая цапля, красноногий ибис. Численность некоторых из этих животных составляет лишь десятки и сотни особей.</a:t>
            </a:r>
            <a:endParaRPr lang="ru-RU" sz="19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571868" y="628652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AutoShape 2" descr="Новости Беларуси и мира сегодня Страница 259 AIF.BY Аргументы и Факты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5476" name="AutoShape 4" descr="Новости Беларуси и мира сегодня Страница 259 AIF.BY Аргументы и Факты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357158" y="214290"/>
            <a:ext cx="8501122" cy="6357982"/>
          </a:xfrm>
          <a:prstGeom prst="rect">
            <a:avLst/>
          </a:prstGeom>
          <a:solidFill>
            <a:srgbClr val="CCFF99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5478" name="Picture 6" descr="Новости Беларуси и мира сегодня Страница 259 AIF.BY Аргументы и Факты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428604"/>
            <a:ext cx="4357718" cy="2769736"/>
          </a:xfrm>
          <a:prstGeom prst="rect">
            <a:avLst/>
          </a:prstGeom>
          <a:noFill/>
        </p:spPr>
      </p:pic>
      <p:pic>
        <p:nvPicPr>
          <p:cNvPr id="105480" name="Picture 8" descr="В МДОУ Детский сад х.Попов прошла экологическая игра &quot;Растения и животные Красной книги&quot; - 20 Мая 2011 - Портал ДОУ Вейделевског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3643314"/>
            <a:ext cx="3409882" cy="2428892"/>
          </a:xfrm>
          <a:prstGeom prst="rect">
            <a:avLst/>
          </a:prstGeom>
          <a:noFill/>
        </p:spPr>
      </p:pic>
      <p:cxnSp>
        <p:nvCxnSpPr>
          <p:cNvPr id="14" name="Прямая со стрелкой 13"/>
          <p:cNvCxnSpPr/>
          <p:nvPr/>
        </p:nvCxnSpPr>
        <p:spPr>
          <a:xfrm rot="5400000">
            <a:off x="6858016" y="3000372"/>
            <a:ext cx="428628" cy="14287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488" name="Picture 16" descr="Черная книга Lifelenta.ru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428604"/>
            <a:ext cx="3793279" cy="2286016"/>
          </a:xfrm>
          <a:prstGeom prst="rect">
            <a:avLst/>
          </a:prstGeom>
          <a:noFill/>
        </p:spPr>
      </p:pic>
      <p:pic>
        <p:nvPicPr>
          <p:cNvPr id="105484" name="Picture 12" descr="Читать &quot;100 великих рекордов живой природы&quot; - Непомнящий Ник…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628" y="3357562"/>
            <a:ext cx="3294054" cy="2617935"/>
          </a:xfrm>
          <a:prstGeom prst="rect">
            <a:avLst/>
          </a:prstGeom>
          <a:noFill/>
        </p:spPr>
      </p:pic>
      <p:cxnSp>
        <p:nvCxnSpPr>
          <p:cNvPr id="11" name="Прямая со стрелкой 10"/>
          <p:cNvCxnSpPr/>
          <p:nvPr/>
        </p:nvCxnSpPr>
        <p:spPr>
          <a:xfrm rot="5400000">
            <a:off x="2643174" y="3429000"/>
            <a:ext cx="357190" cy="7143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3714744" y="6143644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42844" y="142852"/>
            <a:ext cx="8715436" cy="6072230"/>
          </a:xfrm>
          <a:prstGeom prst="rect">
            <a:avLst/>
          </a:prstGeom>
          <a:solidFill>
            <a:srgbClr val="CCFF99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28652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928926" y="285728"/>
            <a:ext cx="3018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Сокращение площади лесов</a:t>
            </a:r>
            <a:endParaRPr lang="ru-RU" dirty="0"/>
          </a:p>
        </p:txBody>
      </p:sp>
      <p:sp>
        <p:nvSpPr>
          <p:cNvPr id="108545" name="Rectangle 1"/>
          <p:cNvSpPr>
            <a:spLocks noChangeArrowheads="1"/>
          </p:cNvSpPr>
          <p:nvPr/>
        </p:nvSpPr>
        <p:spPr bwMode="auto">
          <a:xfrm>
            <a:off x="357158" y="642918"/>
            <a:ext cx="8501122" cy="5663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Наиболее заметно сокращение лесной площади нашей планеты: за последние 300 лет уничтожено 66—68 % лесов и лесис­тость сократилась до 30 % . Рост численности населения и развитие мирового хозяйства постоянно поддерживают растущий глобальный спрос на лесную продукцию. В период 1990—1995 гг. в развивающихся странах в результате чрезмерной вырубки, трансформации под сельскохозяйственные угодья, болезней и пожаров было потеряно почти 65 млн. га лесных угодий. Особен­но угрожающее положение сложилось в тропических лесах. При современной скорости их сведения в начале </a:t>
            </a:r>
            <a:r>
              <a:rPr kumimoji="0" lang="en-US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XXI</a:t>
            </a: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ст. в неко­торых регионах (Малайзия, Индонезия) леса могут полностью исчезнуть.</a:t>
            </a:r>
            <a:endParaRPr kumimoji="0" lang="ru-RU" sz="1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Одной из основных причин такого истощения лесных ресур­сов является высокий спрос на древесину в промышленно разви­тых странах. В качестве альтернативы необходимо значительно повысить эффективность технологии производства лесоматериалов, в первую очередь бумаги, более широко использовать отходы и вторичные материалы, в целях экономии бумаги выпускать издательскую продукцию в электронном виде. </a:t>
            </a:r>
            <a:r>
              <a:rPr kumimoji="0" lang="ru-RU" sz="1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Лесовосстановление</a:t>
            </a: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обеспечит удовлетворение будущих потребностей в древесине и будет способствовать поглощению углеродистых соединений из атмосферы, замедляя тем самым процесс глобального потепления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4282" y="142852"/>
            <a:ext cx="8501122" cy="6143668"/>
          </a:xfrm>
          <a:prstGeom prst="rect">
            <a:avLst/>
          </a:prstGeom>
          <a:solidFill>
            <a:srgbClr val="CCFF99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Picture 4" descr="http://im1-tub-by.yandex.net/i?id=9ddc6c8915dcf4b8f9fbd02ae6ef77c6-85-144&amp;n=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43636" y="428604"/>
            <a:ext cx="2428892" cy="1619262"/>
          </a:xfrm>
          <a:prstGeom prst="rect">
            <a:avLst/>
          </a:prstGeom>
          <a:noFill/>
        </p:spPr>
      </p:pic>
      <p:pic>
        <p:nvPicPr>
          <p:cNvPr id="4" name="Picture 8" descr="Почти 4 тыс гектаров леса горят в Красноярском крае - Новости технологий, техники, экологии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4071942"/>
            <a:ext cx="2777582" cy="2083187"/>
          </a:xfrm>
          <a:prstGeom prst="rect">
            <a:avLst/>
          </a:prstGeom>
          <a:noFill/>
        </p:spPr>
      </p:pic>
      <p:pic>
        <p:nvPicPr>
          <p:cNvPr id="5" name="Picture 14" descr="http://im2-tub-by.yandex.net/i?id=d00849e261db540baf7e5bd57129f1da-33-144&amp;n=2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4071942"/>
            <a:ext cx="3524276" cy="2114565"/>
          </a:xfrm>
          <a:prstGeom prst="rect">
            <a:avLst/>
          </a:prstGeom>
          <a:noFill/>
        </p:spPr>
      </p:pic>
      <p:pic>
        <p:nvPicPr>
          <p:cNvPr id="6" name="Picture 16" descr="http://im3-tub-by.yandex.net/i?id=b3b8c16d022159dd177c7c0e49841c9f-19-144&amp;n=2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2" y="2428868"/>
            <a:ext cx="2857500" cy="1428750"/>
          </a:xfrm>
          <a:prstGeom prst="rect">
            <a:avLst/>
          </a:prstGeom>
          <a:noFill/>
        </p:spPr>
      </p:pic>
      <p:pic>
        <p:nvPicPr>
          <p:cNvPr id="7" name="Picture 18" descr="Вырубка тропических лесов не спасает население от бедности Кубанский государственный технологический университет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4348" y="428604"/>
            <a:ext cx="2992913" cy="2000264"/>
          </a:xfrm>
          <a:prstGeom prst="rect">
            <a:avLst/>
          </a:prstGeom>
          <a:noFill/>
        </p:spPr>
      </p:pic>
      <p:cxnSp>
        <p:nvCxnSpPr>
          <p:cNvPr id="8" name="Прямая со стрелкой 7"/>
          <p:cNvCxnSpPr/>
          <p:nvPr/>
        </p:nvCxnSpPr>
        <p:spPr>
          <a:xfrm rot="5400000">
            <a:off x="5536413" y="1678769"/>
            <a:ext cx="714380" cy="3571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rot="16200000" flipH="1">
            <a:off x="3821901" y="1393017"/>
            <a:ext cx="857256" cy="50006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V="1">
            <a:off x="2357422" y="3500438"/>
            <a:ext cx="928694" cy="3571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rot="10800000">
            <a:off x="6858016" y="3571876"/>
            <a:ext cx="785818" cy="4286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500430" y="6357958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14282" y="142852"/>
            <a:ext cx="8643998" cy="6143668"/>
          </a:xfrm>
          <a:prstGeom prst="rect">
            <a:avLst/>
          </a:prstGeom>
          <a:solidFill>
            <a:srgbClr val="CCFF99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785918" y="214290"/>
            <a:ext cx="5715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Загрязнение земель. Разрушение почвенного покрова</a:t>
            </a:r>
            <a:endParaRPr lang="ru-RU" dirty="0"/>
          </a:p>
        </p:txBody>
      </p:sp>
      <p:sp>
        <p:nvSpPr>
          <p:cNvPr id="110593" name="Rectangle 1"/>
          <p:cNvSpPr>
            <a:spLocks noChangeArrowheads="1"/>
          </p:cNvSpPr>
          <p:nvPr/>
        </p:nvSpPr>
        <p:spPr bwMode="auto">
          <a:xfrm>
            <a:off x="285720" y="428604"/>
            <a:ext cx="8501122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Проблема земель­ных ресурсов в настоящее время стала одной из крупнейших глобальных проблем не только из-за ограниченности земельного фонда планеты, но и потому, что естественная способность поч­венного покрова производить биологическую продукцию ежегодно уменьшается как относительно (в расчете на душу про­грессивно возрастающего мирового населения), так и абсолютно (за счет увеличения потерь и деградации почвы в результате де­ятельности самого человека).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Человечество за свою историю безвозвратно потеряло больше плодородных земель, чем их распахивается во всем мире (более 1,5 млрд. га), превратив когда-то продуктивные пахотные земли в пустыни, пустоши, болота, кустарниковые заросли, бедленды, овраги. Многие безжизненные пустыни мира — это результат деятельности человека. Процесс этих безвозвратных потерь про­должается и сейчас. По самым оптимистическим подсчетам спе­циалистов ООН, почти 2 млрд. га земли подвержены вызываемой деятельностью человека деградации, что ставит под угрозу су­ществование почти 1 млрд. человек. Основные причины этого — засоление почв в результате орошения, а также эрозия, вызванная чрезмерным выпасом, обезлесением, опустыниванием земель.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Эрозия почвы известна человеку давно, но особенное разви­тие она получила в современную эпоху в связи с интенсифика­цией земледелия, с многократным усилением нагрузки на поч­венный покров.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57158" y="5643578"/>
            <a:ext cx="8358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    Таким образом, перед человечеством встала реальная угроза его будущей глобальной продовольственной безопасности.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6182" y="6357958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496944" cy="2376264"/>
          </a:xfrm>
          <a:solidFill>
            <a:srgbClr val="CCFF99"/>
          </a:solidFill>
          <a:ln w="28575">
            <a:solidFill>
              <a:schemeClr val="accent1"/>
            </a:solidFill>
          </a:ln>
        </p:spPr>
        <p:txBody>
          <a:bodyPr/>
          <a:lstStyle/>
          <a:p>
            <a:pPr algn="just"/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Научно-технический прогресс поставил перед человечеством ряд новых, весьма сложных проблем, с которыми оно до этого не сталкивалось вовсе, или проблемы не были столь масштабными. Среди них особое место занимают отношения между человеком и окружающей средой. В прошлом столетии на природу легла нагрузка, вызванная 4-кратным ростом численности населения и 18-кратным увеличением объема мирового производства.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395536" y="2780928"/>
            <a:ext cx="8496944" cy="3744416"/>
          </a:xfrm>
          <a:solidFill>
            <a:srgbClr val="CCFF99"/>
          </a:solidFill>
          <a:ln w="28575">
            <a:solidFill>
              <a:srgbClr val="FF0000"/>
            </a:solidFill>
          </a:ln>
        </p:spPr>
        <p:txBody>
          <a:bodyPr/>
          <a:lstStyle/>
          <a:p>
            <a:pPr marL="0" indent="0">
              <a:buNone/>
            </a:pP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Современный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этап развития человечества характеризуется стремительным темпом роста числа и размера населенных пунктов. Особенно интенсивно увеличиваются большие города численностью от ста тысяч человек. Они занимают около одного процента от всей площади суши планеты, однако их воздействие на мировую экономику и природные условия по-настоящему велико. Именно в их деятельности кроются основные причины экологических проблем. На этих ограниченных территориях проживает более 45% населения Земного шара, производящего около 80% всех выбросов, которые загрязняют гидросферу и атмосферный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воздух</a:t>
            </a:r>
          </a:p>
          <a:p>
            <a:pPr marL="0" indent="0">
              <a:buNone/>
            </a:pP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86182" y="6072206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  <p:extLst>
      <p:ext uri="{BB962C8B-B14F-4D97-AF65-F5344CB8AC3E}">
        <p14:creationId xmlns="" xmlns:p14="http://schemas.microsoft.com/office/powerpoint/2010/main" val="179405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>
          <a:xfrm>
            <a:off x="357158" y="142852"/>
            <a:ext cx="8501122" cy="6286544"/>
          </a:xfrm>
          <a:prstGeom prst="rect">
            <a:avLst/>
          </a:prstGeom>
          <a:solidFill>
            <a:srgbClr val="CCFF99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1618" name="Picture 2" descr="http://im2-tub-by.yandex.net/i?id=098a6c99e3bcda54da728e815427de19-73-144&amp;n=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357166"/>
            <a:ext cx="2786082" cy="2089562"/>
          </a:xfrm>
          <a:prstGeom prst="rect">
            <a:avLst/>
          </a:prstGeom>
          <a:noFill/>
        </p:spPr>
      </p:pic>
      <p:pic>
        <p:nvPicPr>
          <p:cNvPr id="111620" name="Picture 4" descr="http://im1-tub-by.yandex.net/i?id=42d8f3bcd6ed5fd163ce7845536c3cf7-66-144&amp;n=2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357165"/>
            <a:ext cx="2857520" cy="1905013"/>
          </a:xfrm>
          <a:prstGeom prst="rect">
            <a:avLst/>
          </a:prstGeom>
          <a:noFill/>
        </p:spPr>
      </p:pic>
      <p:pic>
        <p:nvPicPr>
          <p:cNvPr id="111622" name="Picture 6" descr="Фильм &quot;Корпорация Еда&quot;: нас кормят? - нас убивают!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3957205"/>
            <a:ext cx="3000396" cy="2010952"/>
          </a:xfrm>
          <a:prstGeom prst="rect">
            <a:avLst/>
          </a:prstGeom>
          <a:noFill/>
        </p:spPr>
      </p:pic>
      <p:pic>
        <p:nvPicPr>
          <p:cNvPr id="111624" name="Picture 8" descr="Как образуется и используется торф &quot; Геология Земли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86380" y="3929066"/>
            <a:ext cx="2928958" cy="2196719"/>
          </a:xfrm>
          <a:prstGeom prst="rect">
            <a:avLst/>
          </a:prstGeom>
          <a:noFill/>
        </p:spPr>
      </p:pic>
      <p:pic>
        <p:nvPicPr>
          <p:cNvPr id="111628" name="Picture 12" descr="http://im2-tub-by.yandex.net/i?id=e3bb931feb3cbeb8fd8071dcc3514167-99-144&amp;n=2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00430" y="2428868"/>
            <a:ext cx="1905000" cy="1428750"/>
          </a:xfrm>
          <a:prstGeom prst="rect">
            <a:avLst/>
          </a:prstGeom>
          <a:noFill/>
        </p:spPr>
      </p:pic>
      <p:cxnSp>
        <p:nvCxnSpPr>
          <p:cNvPr id="9" name="Прямая со стрелкой 8"/>
          <p:cNvCxnSpPr/>
          <p:nvPr/>
        </p:nvCxnSpPr>
        <p:spPr>
          <a:xfrm rot="16200000" flipH="1">
            <a:off x="3214678" y="1785926"/>
            <a:ext cx="785818" cy="3571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rot="5400000">
            <a:off x="4643438" y="1714488"/>
            <a:ext cx="928694" cy="3571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V="1">
            <a:off x="2500298" y="3357562"/>
            <a:ext cx="714380" cy="4286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rot="10800000">
            <a:off x="5572132" y="3357562"/>
            <a:ext cx="857256" cy="4286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786182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85720" y="285728"/>
            <a:ext cx="8643998" cy="6072230"/>
          </a:xfrm>
          <a:prstGeom prst="rect">
            <a:avLst/>
          </a:prstGeom>
          <a:solidFill>
            <a:srgbClr val="CCFF99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357158" y="714356"/>
            <a:ext cx="850112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  Ежегодно городом-миллионером (в среднем по планете) производится и накапливается на окружающих территориях около 3.5 млн. т твердых и концентрированных отходов примерно следующего состава (тыс. т): зола и шлаки теплоэлектроцентралей – 550, твердые остатки из общей канализации – 420, древесные отходы – 400, твердые бытовые отходы – 350, строительный мусор – 50, автопокрышки – 12, бумага и картон – 9, текстиль – 8,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стеклобой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– 3.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	В опубликованном 8 июня 2012 года докладе Всемирного банка «WHAT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WASTE» приводятся следующие данные: города производят 1.3 млрд. тонн ТБО в год (или 1.2 кг мусора на одного городского жителя в день, т.е. 438 кг в год). И примерно половина мусора в мире - это вина жителей стран так называемого «золотого миллиарда». По прогнозам Всемирного банка к 2025 году «мусорное производство» возрастет до 2.2 млрд. тонн, или 1.4 кг в день на жителя (511 кг в год). При этом 1.4 млрд. тонн мусора «создаст» Китай, а в Америке будет производиться от 620 до 700 млн. тонн мусора каждый день, т.е. 226 – 255 млрд. тонн в год.     </a:t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214414" y="285728"/>
            <a:ext cx="6858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Размещение и обеззараживания отходов. Стихийные свалки.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28596" y="4857760"/>
            <a:ext cx="8429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/>
              <a:t>   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Проблема крайне остро стоит сегодня, о чем лучше всего может сказать тот факт, что только за 2012 год на земле было свыше 2 миллиардов тонн отходов, что является просто невообразимой цифрой.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714744" y="6357958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285720" y="142852"/>
            <a:ext cx="8572560" cy="6072230"/>
          </a:xfrm>
          <a:prstGeom prst="rect">
            <a:avLst/>
          </a:prstGeom>
          <a:solidFill>
            <a:srgbClr val="CCFF99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2642" name="Picture 2" descr="http://im1-tub-by.yandex.net/i?id=1083437f6b0969adeb32d0030b14f438-129-144&amp;n=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85728"/>
            <a:ext cx="3343299" cy="2143140"/>
          </a:xfrm>
          <a:prstGeom prst="rect">
            <a:avLst/>
          </a:prstGeom>
          <a:noFill/>
        </p:spPr>
      </p:pic>
      <p:pic>
        <p:nvPicPr>
          <p:cNvPr id="112644" name="Picture 4" descr="Помойка - Московская область, Россия - фото, описание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357166"/>
            <a:ext cx="3048022" cy="2286016"/>
          </a:xfrm>
          <a:prstGeom prst="rect">
            <a:avLst/>
          </a:prstGeom>
          <a:noFill/>
        </p:spPr>
      </p:pic>
      <p:pic>
        <p:nvPicPr>
          <p:cNvPr id="112646" name="Picture 6" descr="мусор - Дубна Wikimapia - Опишем весь мир!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3714752"/>
            <a:ext cx="3055474" cy="2287241"/>
          </a:xfrm>
          <a:prstGeom prst="rect">
            <a:avLst/>
          </a:prstGeom>
          <a:noFill/>
        </p:spPr>
      </p:pic>
      <p:pic>
        <p:nvPicPr>
          <p:cNvPr id="112648" name="Picture 8" descr="http://im2-tub-by.yandex.net/i?id=39021d54268a7396c785849fdc883d9d-121-144&amp;n=2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00694" y="3643314"/>
            <a:ext cx="3214710" cy="2411033"/>
          </a:xfrm>
          <a:prstGeom prst="rect">
            <a:avLst/>
          </a:prstGeom>
          <a:noFill/>
        </p:spPr>
      </p:pic>
      <p:pic>
        <p:nvPicPr>
          <p:cNvPr id="112649" name="Picture 9" descr="Любопытные факты о мусоре - 25 Апреля 2013 - IzKiss - женский сайт в картинках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86116" y="2000240"/>
            <a:ext cx="2574507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Прямая со стрелкой 7"/>
          <p:cNvCxnSpPr/>
          <p:nvPr/>
        </p:nvCxnSpPr>
        <p:spPr>
          <a:xfrm rot="16200000" flipH="1">
            <a:off x="3643306" y="1142984"/>
            <a:ext cx="857256" cy="42862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rot="5400000">
            <a:off x="4714876" y="1142984"/>
            <a:ext cx="928694" cy="3571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V="1">
            <a:off x="2500298" y="3143248"/>
            <a:ext cx="571504" cy="3571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rot="10800000">
            <a:off x="5929322" y="3286124"/>
            <a:ext cx="500066" cy="21431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3571868" y="628652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282700"/>
          </a:xfrm>
          <a:solidFill>
            <a:srgbClr val="CCFF99"/>
          </a:solidFill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Экологические проблемы, затрагивающие определенные регионы, получили название </a:t>
            </a:r>
            <a:r>
              <a:rPr lang="ru-RU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региональных.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Экологических проблем регионов 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специфичны и определяются особенностями 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хозяйствования 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 специфических природно-климатических условиях.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gradFill>
            <a:gsLst>
              <a:gs pos="0">
                <a:srgbClr val="CCFF99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lnSpcReduction="10000"/>
          </a:bodyPr>
          <a:lstStyle/>
          <a:p>
            <a:pPr marL="274320" indent="-274320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Каспийское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море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(нефтяные загрязнения)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274320" indent="-274320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Аральское море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снижение уровня воды, вследствие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забора воды для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орошения);</a:t>
            </a:r>
          </a:p>
          <a:p>
            <a:pPr marL="274320" indent="-274320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Озеро Байкал;</a:t>
            </a:r>
          </a:p>
          <a:p>
            <a:pPr marL="274320" indent="-274320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Арктика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(загрязнения промышленностью, накапливание отходов);</a:t>
            </a:r>
          </a:p>
          <a:p>
            <a:pPr marL="274320" indent="-274320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Уральский регион (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загрязнения, деградация, ландшафтов),</a:t>
            </a:r>
          </a:p>
          <a:p>
            <a:pPr marL="274320" indent="-274320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Африканский регион;</a:t>
            </a:r>
          </a:p>
          <a:p>
            <a:pPr marL="274320" indent="-274320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Равнинный Китай;</a:t>
            </a:r>
          </a:p>
          <a:p>
            <a:pPr marL="274320" indent="-274320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Амазонка и др.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571868" y="628652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27088" y="1052513"/>
            <a:ext cx="7772400" cy="4679950"/>
          </a:xfrm>
          <a:gradFill>
            <a:gsLst>
              <a:gs pos="0">
                <a:srgbClr val="FFFF00"/>
              </a:gs>
              <a:gs pos="72000">
                <a:srgbClr val="CCECFF"/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marL="0" indent="0" algn="ctr" fontAlgn="auto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ru-RU" sz="3200" b="1" u="sng" dirty="0" smtClean="0">
                <a:latin typeface="Times New Roman" pitchFamily="18" charset="0"/>
                <a:cs typeface="Times New Roman" pitchFamily="18" charset="0"/>
              </a:rPr>
              <a:t>Экологические </a:t>
            </a:r>
            <a:r>
              <a:rPr lang="ru-RU" sz="3200" b="1" u="sng" dirty="0">
                <a:latin typeface="Times New Roman" pitchFamily="18" charset="0"/>
                <a:cs typeface="Times New Roman" pitchFamily="18" charset="0"/>
              </a:rPr>
              <a:t>проблемы </a:t>
            </a:r>
            <a:r>
              <a:rPr lang="ru-RU" sz="3200" b="1" u="sng" dirty="0" smtClean="0">
                <a:latin typeface="Times New Roman" pitchFamily="18" charset="0"/>
                <a:cs typeface="Times New Roman" pitchFamily="18" charset="0"/>
              </a:rPr>
              <a:t>Беларуси</a:t>
            </a:r>
          </a:p>
          <a:p>
            <a:pPr marL="0" indent="0" algn="ctr" fontAlgn="auto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  <a:p>
            <a:pPr marL="274320" indent="-274320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ru-RU" sz="2800" b="1" i="1" dirty="0" smtClean="0">
                <a:latin typeface="Times New Roman" pitchFamily="18" charset="0"/>
                <a:cs typeface="Times New Roman" pitchFamily="18" charset="0"/>
              </a:rPr>
              <a:t>Радиоактивное загрязнение;</a:t>
            </a:r>
          </a:p>
          <a:p>
            <a:pPr marL="274320" indent="-274320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ru-RU" sz="2800" b="1" i="1" dirty="0" smtClean="0">
                <a:latin typeface="Times New Roman" pitchFamily="18" charset="0"/>
                <a:cs typeface="Times New Roman" pitchFamily="18" charset="0"/>
              </a:rPr>
              <a:t>Антропогенная трансформация ландшафтов;</a:t>
            </a:r>
          </a:p>
          <a:p>
            <a:pPr marL="274320" indent="-274320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ru-RU" sz="2800" b="1" i="1" dirty="0" smtClean="0">
                <a:latin typeface="Times New Roman" pitchFamily="18" charset="0"/>
                <a:cs typeface="Times New Roman" pitchFamily="18" charset="0"/>
              </a:rPr>
              <a:t> Некачественная мелиорация;</a:t>
            </a:r>
          </a:p>
          <a:p>
            <a:pPr marL="274320" indent="-274320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ru-RU" sz="2800" b="1" i="1" dirty="0" smtClean="0">
                <a:latin typeface="Times New Roman" pitchFamily="18" charset="0"/>
                <a:cs typeface="Times New Roman" pitchFamily="18" charset="0"/>
              </a:rPr>
              <a:t>Загрязнения областных центров;</a:t>
            </a:r>
          </a:p>
          <a:p>
            <a:pPr marL="274320" indent="-274320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ru-RU" sz="2800" b="1" i="1" dirty="0" smtClean="0">
                <a:latin typeface="Times New Roman" pitchFamily="18" charset="0"/>
                <a:cs typeface="Times New Roman" pitchFamily="18" charset="0"/>
              </a:rPr>
              <a:t>Загрязнение грунтовых вод</a:t>
            </a:r>
          </a:p>
          <a:p>
            <a:pPr marL="274320" indent="-274320" algn="ctr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571868" y="628652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5715008" y="2285992"/>
            <a:ext cx="428628" cy="440770"/>
            <a:chOff x="3786182" y="428604"/>
            <a:chExt cx="428628" cy="440770"/>
          </a:xfrm>
        </p:grpSpPr>
        <p:sp>
          <p:nvSpPr>
            <p:cNvPr id="6" name="Овал 5"/>
            <p:cNvSpPr/>
            <p:nvPr/>
          </p:nvSpPr>
          <p:spPr>
            <a:xfrm>
              <a:off x="3786182" y="428604"/>
              <a:ext cx="428628" cy="4286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57620" y="500042"/>
              <a:ext cx="285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1</a:t>
              </a:r>
              <a:endParaRPr lang="ru-RU" dirty="0"/>
            </a:p>
          </p:txBody>
        </p:sp>
      </p:grpSp>
      <p:grpSp>
        <p:nvGrpSpPr>
          <p:cNvPr id="8" name="Группа 7"/>
          <p:cNvGrpSpPr/>
          <p:nvPr/>
        </p:nvGrpSpPr>
        <p:grpSpPr>
          <a:xfrm>
            <a:off x="3357554" y="3214686"/>
            <a:ext cx="428628" cy="440770"/>
            <a:chOff x="3786182" y="428604"/>
            <a:chExt cx="428628" cy="440770"/>
          </a:xfrm>
        </p:grpSpPr>
        <p:sp>
          <p:nvSpPr>
            <p:cNvPr id="9" name="Овал 8"/>
            <p:cNvSpPr/>
            <p:nvPr/>
          </p:nvSpPr>
          <p:spPr>
            <a:xfrm>
              <a:off x="3786182" y="428604"/>
              <a:ext cx="428628" cy="4286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57620" y="500042"/>
              <a:ext cx="285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2</a:t>
              </a:r>
              <a:endParaRPr lang="ru-RU" dirty="0"/>
            </a:p>
          </p:txBody>
        </p:sp>
      </p:grpSp>
      <p:grpSp>
        <p:nvGrpSpPr>
          <p:cNvPr id="11" name="Группа 10"/>
          <p:cNvGrpSpPr/>
          <p:nvPr/>
        </p:nvGrpSpPr>
        <p:grpSpPr>
          <a:xfrm>
            <a:off x="6000760" y="3714752"/>
            <a:ext cx="428628" cy="440770"/>
            <a:chOff x="3786182" y="428604"/>
            <a:chExt cx="428628" cy="440770"/>
          </a:xfrm>
        </p:grpSpPr>
        <p:sp>
          <p:nvSpPr>
            <p:cNvPr id="12" name="Овал 11"/>
            <p:cNvSpPr/>
            <p:nvPr/>
          </p:nvSpPr>
          <p:spPr>
            <a:xfrm>
              <a:off x="3786182" y="428604"/>
              <a:ext cx="428628" cy="4286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57620" y="500042"/>
              <a:ext cx="285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3</a:t>
              </a:r>
              <a:endParaRPr lang="ru-RU" dirty="0"/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6572264" y="4214818"/>
            <a:ext cx="428628" cy="440770"/>
            <a:chOff x="3786182" y="428604"/>
            <a:chExt cx="428628" cy="440770"/>
          </a:xfrm>
        </p:grpSpPr>
        <p:sp>
          <p:nvSpPr>
            <p:cNvPr id="16" name="Овал 15"/>
            <p:cNvSpPr/>
            <p:nvPr/>
          </p:nvSpPr>
          <p:spPr>
            <a:xfrm>
              <a:off x="3786182" y="428604"/>
              <a:ext cx="428628" cy="4286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57620" y="500042"/>
              <a:ext cx="285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4</a:t>
              </a:r>
              <a:endParaRPr lang="ru-RU" dirty="0"/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5500694" y="4714884"/>
            <a:ext cx="428628" cy="440770"/>
            <a:chOff x="3786182" y="428604"/>
            <a:chExt cx="428628" cy="440770"/>
          </a:xfrm>
        </p:grpSpPr>
        <p:sp>
          <p:nvSpPr>
            <p:cNvPr id="19" name="Овал 18"/>
            <p:cNvSpPr/>
            <p:nvPr/>
          </p:nvSpPr>
          <p:spPr>
            <a:xfrm>
              <a:off x="3786182" y="428604"/>
              <a:ext cx="428628" cy="4286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57620" y="500042"/>
              <a:ext cx="285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5</a:t>
              </a:r>
              <a:endParaRPr lang="ru-RU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lum bright="-30000" contrast="40000"/>
          </a:blip>
          <a:srcRect l="5957" r="6017" b="17654"/>
          <a:stretch>
            <a:fillRect/>
          </a:stretch>
        </p:blipFill>
        <p:spPr bwMode="auto">
          <a:xfrm>
            <a:off x="467544" y="1196751"/>
            <a:ext cx="8296033" cy="4349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571868" y="628652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grpSp>
        <p:nvGrpSpPr>
          <p:cNvPr id="8" name="Группа 7"/>
          <p:cNvGrpSpPr/>
          <p:nvPr/>
        </p:nvGrpSpPr>
        <p:grpSpPr>
          <a:xfrm>
            <a:off x="3786182" y="428604"/>
            <a:ext cx="428628" cy="440770"/>
            <a:chOff x="3786182" y="428604"/>
            <a:chExt cx="428628" cy="440770"/>
          </a:xfrm>
        </p:grpSpPr>
        <p:sp>
          <p:nvSpPr>
            <p:cNvPr id="5" name="Овал 4"/>
            <p:cNvSpPr/>
            <p:nvPr/>
          </p:nvSpPr>
          <p:spPr>
            <a:xfrm>
              <a:off x="3786182" y="428604"/>
              <a:ext cx="428628" cy="4286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57620" y="500042"/>
              <a:ext cx="285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1</a:t>
              </a:r>
              <a:endParaRPr lang="ru-RU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57158" y="142852"/>
            <a:ext cx="8501122" cy="6286544"/>
          </a:xfrm>
          <a:prstGeom prst="rect">
            <a:avLst/>
          </a:prstGeom>
          <a:solidFill>
            <a:srgbClr val="CCFF99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4692" name="Picture 4" descr="Уникальные цветные фотографии начала XX века по методу Проку…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571480"/>
            <a:ext cx="3786214" cy="3046719"/>
          </a:xfrm>
          <a:prstGeom prst="rect">
            <a:avLst/>
          </a:prstGeom>
          <a:noFill/>
        </p:spPr>
      </p:pic>
      <p:pic>
        <p:nvPicPr>
          <p:cNvPr id="114694" name="Picture 6" descr="Природный ландшафт. Ландшафтн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714356"/>
            <a:ext cx="3729230" cy="2786082"/>
          </a:xfrm>
          <a:prstGeom prst="rect">
            <a:avLst/>
          </a:prstGeom>
          <a:noFill/>
        </p:spPr>
      </p:pic>
      <p:pic>
        <p:nvPicPr>
          <p:cNvPr id="114696" name="Picture 8" descr="http://im2-tub-by.yandex.net/i?id=339585cfa1148d5b6fbd1a80c831f739-115-144&amp;n=2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57620" y="3643314"/>
            <a:ext cx="2714644" cy="2714644"/>
          </a:xfrm>
          <a:prstGeom prst="rect">
            <a:avLst/>
          </a:prstGeom>
          <a:noFill/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643306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grpSp>
        <p:nvGrpSpPr>
          <p:cNvPr id="8" name="Группа 7"/>
          <p:cNvGrpSpPr/>
          <p:nvPr/>
        </p:nvGrpSpPr>
        <p:grpSpPr>
          <a:xfrm>
            <a:off x="4500562" y="214290"/>
            <a:ext cx="428628" cy="440770"/>
            <a:chOff x="3786182" y="428604"/>
            <a:chExt cx="428628" cy="440770"/>
          </a:xfrm>
        </p:grpSpPr>
        <p:sp>
          <p:nvSpPr>
            <p:cNvPr id="9" name="Овал 8"/>
            <p:cNvSpPr/>
            <p:nvPr/>
          </p:nvSpPr>
          <p:spPr>
            <a:xfrm>
              <a:off x="3786182" y="428604"/>
              <a:ext cx="428628" cy="4286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57620" y="500042"/>
              <a:ext cx="285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2</a:t>
              </a:r>
              <a:endParaRPr lang="ru-RU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14282" y="214290"/>
            <a:ext cx="8643998" cy="6286544"/>
          </a:xfrm>
          <a:prstGeom prst="rect">
            <a:avLst/>
          </a:prstGeom>
          <a:solidFill>
            <a:srgbClr val="CCFF99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7762" name="Picture 2" descr="Архив - Новость Сайт Бреста - BUG.B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85728"/>
            <a:ext cx="3929090" cy="2946818"/>
          </a:xfrm>
          <a:prstGeom prst="rect">
            <a:avLst/>
          </a:prstGeom>
          <a:noFill/>
        </p:spPr>
      </p:pic>
      <p:pic>
        <p:nvPicPr>
          <p:cNvPr id="117764" name="Picture 4" descr="Зачем осушали полесские болота, и что из этого получилось? Український лісовод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357562"/>
            <a:ext cx="4878693" cy="3000396"/>
          </a:xfrm>
          <a:prstGeom prst="rect">
            <a:avLst/>
          </a:prstGeom>
          <a:noFill/>
        </p:spPr>
      </p:pic>
      <p:pic>
        <p:nvPicPr>
          <p:cNvPr id="117766" name="Picture 6" descr="Экономические проблемы природопользования: сайт Василия Голяна землепользование, аграрная реформа, природные ресурсы, водопользо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76" y="285728"/>
            <a:ext cx="4071966" cy="2714644"/>
          </a:xfrm>
          <a:prstGeom prst="rect">
            <a:avLst/>
          </a:prstGeom>
          <a:noFill/>
        </p:spPr>
      </p:pic>
      <p:pic>
        <p:nvPicPr>
          <p:cNvPr id="117768" name="Picture 8" descr="http://im3-tub-by.yandex.net/i?id=dcf198d922ce6828fdd5fad3b0945b37-136-144&amp;n=2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43570" y="3786190"/>
            <a:ext cx="2714644" cy="2154479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grpSp>
        <p:nvGrpSpPr>
          <p:cNvPr id="8" name="Группа 7"/>
          <p:cNvGrpSpPr/>
          <p:nvPr/>
        </p:nvGrpSpPr>
        <p:grpSpPr>
          <a:xfrm>
            <a:off x="4286248" y="357166"/>
            <a:ext cx="428628" cy="440770"/>
            <a:chOff x="3786182" y="428604"/>
            <a:chExt cx="428628" cy="440770"/>
          </a:xfrm>
        </p:grpSpPr>
        <p:sp>
          <p:nvSpPr>
            <p:cNvPr id="9" name="Овал 8"/>
            <p:cNvSpPr/>
            <p:nvPr/>
          </p:nvSpPr>
          <p:spPr>
            <a:xfrm>
              <a:off x="3786182" y="428604"/>
              <a:ext cx="428628" cy="4286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57620" y="500042"/>
              <a:ext cx="285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3</a:t>
              </a:r>
              <a:endParaRPr lang="ru-RU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428596" y="285728"/>
            <a:ext cx="8286808" cy="6143668"/>
          </a:xfrm>
          <a:prstGeom prst="rect">
            <a:avLst/>
          </a:prstGeom>
          <a:solidFill>
            <a:srgbClr val="CCFF99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8786" name="AutoShape 2" descr="Новости Томска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8788" name="AutoShape 4" descr="Новости Томска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8790" name="AutoShape 6" descr="TLT.ru - Новости Тольятти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8792" name="Picture 8" descr="TLT.ru - Новости Тольятти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57166"/>
            <a:ext cx="3896777" cy="2922583"/>
          </a:xfrm>
          <a:prstGeom prst="rect">
            <a:avLst/>
          </a:prstGeom>
          <a:noFill/>
        </p:spPr>
      </p:pic>
      <p:pic>
        <p:nvPicPr>
          <p:cNvPr id="118796" name="Picture 12" descr="Архив новостей 22.06.2012 - Фокус.u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3429000"/>
            <a:ext cx="3643338" cy="2939961"/>
          </a:xfrm>
          <a:prstGeom prst="rect">
            <a:avLst/>
          </a:prstGeom>
          <a:noFill/>
        </p:spPr>
      </p:pic>
      <p:pic>
        <p:nvPicPr>
          <p:cNvPr id="118798" name="Picture 14" descr="Час пик на минских улицах Официальный сайт Республики Беларусь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76" y="642918"/>
            <a:ext cx="4014261" cy="2714644"/>
          </a:xfrm>
          <a:prstGeom prst="rect">
            <a:avLst/>
          </a:prstGeom>
          <a:noFill/>
        </p:spPr>
      </p:pic>
      <p:pic>
        <p:nvPicPr>
          <p:cNvPr id="118800" name="Picture 16" descr="На станции минского метро в час пик произошла давка - RU.DELFI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3438" y="3714752"/>
            <a:ext cx="3875891" cy="2428892"/>
          </a:xfrm>
          <a:prstGeom prst="rect">
            <a:avLst/>
          </a:prstGeom>
          <a:noFill/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grpSp>
        <p:nvGrpSpPr>
          <p:cNvPr id="12" name="Группа 11"/>
          <p:cNvGrpSpPr/>
          <p:nvPr/>
        </p:nvGrpSpPr>
        <p:grpSpPr>
          <a:xfrm>
            <a:off x="4357686" y="357166"/>
            <a:ext cx="428628" cy="440770"/>
            <a:chOff x="3786182" y="428604"/>
            <a:chExt cx="428628" cy="440770"/>
          </a:xfrm>
        </p:grpSpPr>
        <p:sp>
          <p:nvSpPr>
            <p:cNvPr id="13" name="Овал 12"/>
            <p:cNvSpPr/>
            <p:nvPr/>
          </p:nvSpPr>
          <p:spPr>
            <a:xfrm>
              <a:off x="3786182" y="428604"/>
              <a:ext cx="428628" cy="4286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57620" y="500042"/>
              <a:ext cx="285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4</a:t>
              </a:r>
              <a:endParaRPr lang="ru-RU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85720" y="285728"/>
            <a:ext cx="8572560" cy="6215106"/>
          </a:xfrm>
          <a:prstGeom prst="rect">
            <a:avLst/>
          </a:prstGeom>
          <a:solidFill>
            <a:srgbClr val="CCFF99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9810" name="AutoShape 2" descr="Зеленые реки: тотальное загрязнение грунтовых вод (Китай) Terra-Z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9812" name="AutoShape 4" descr="Зеленые реки: тотальное загрязнение грунтовых вод (Китай) Te…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9814" name="AutoShape 6" descr="Зеленые реки: тотальное загрязнение грунтовых вод (Китай) Te…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9816" name="Picture 8" descr="В Крыму разработали программу сохранения подземных вод / Сит новости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5" y="357167"/>
            <a:ext cx="4071965" cy="3053974"/>
          </a:xfrm>
          <a:prstGeom prst="rect">
            <a:avLst/>
          </a:prstGeom>
          <a:noFill/>
        </p:spPr>
      </p:pic>
      <p:pic>
        <p:nvPicPr>
          <p:cNvPr id="119818" name="Picture 10" descr="Зеленые реки: тотальное загрязнение грунтовых вод (Китай) Te…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4143380"/>
            <a:ext cx="3886227" cy="2286016"/>
          </a:xfrm>
          <a:prstGeom prst="rect">
            <a:avLst/>
          </a:prstGeom>
          <a:noFill/>
        </p:spPr>
      </p:pic>
      <p:pic>
        <p:nvPicPr>
          <p:cNvPr id="119820" name="Picture 12" descr="Группы грунтов в строительстве: несцементированные и скальные грунты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76" y="2143116"/>
            <a:ext cx="4000528" cy="3000396"/>
          </a:xfrm>
          <a:prstGeom prst="rect">
            <a:avLst/>
          </a:prstGeom>
          <a:noFill/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grpSp>
        <p:nvGrpSpPr>
          <p:cNvPr id="10" name="Группа 9"/>
          <p:cNvGrpSpPr/>
          <p:nvPr/>
        </p:nvGrpSpPr>
        <p:grpSpPr>
          <a:xfrm>
            <a:off x="4786314" y="428604"/>
            <a:ext cx="428628" cy="440770"/>
            <a:chOff x="3786182" y="428604"/>
            <a:chExt cx="428628" cy="440770"/>
          </a:xfrm>
        </p:grpSpPr>
        <p:sp>
          <p:nvSpPr>
            <p:cNvPr id="11" name="Овал 10"/>
            <p:cNvSpPr/>
            <p:nvPr/>
          </p:nvSpPr>
          <p:spPr>
            <a:xfrm>
              <a:off x="3786182" y="428604"/>
              <a:ext cx="428628" cy="4286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57620" y="500042"/>
              <a:ext cx="285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5</a:t>
              </a:r>
              <a:endParaRPr lang="ru-RU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83568" y="476672"/>
            <a:ext cx="7988424" cy="5166906"/>
          </a:xfrm>
          <a:solidFill>
            <a:srgbClr val="CCFF99"/>
          </a:solidFill>
          <a:ln w="28575">
            <a:solidFill>
              <a:srgbClr val="FF0000"/>
            </a:solidFill>
          </a:ln>
        </p:spPr>
        <p:txBody>
          <a:bodyPr/>
          <a:lstStyle/>
          <a:p>
            <a:pPr marL="0" indent="0" algn="just">
              <a:buNone/>
            </a:pPr>
            <a:endParaRPr lang="ru-RU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Для </a:t>
            </a: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выполнения этой сложной задачи необходимо сотрудничество всех государств мира. Именно в этой области накоплен наибольший опыт разработки и выполнения международных конвенций по защите или восстановлению глобальных систем жизнеобеспечения. К этой категории относятся упоминаемые выше соглашения ООН, такие как Конвенция по изменению климата, Конвенция по защите озонового слоя, Конвенция по борьбе с опустыниванием, Конвенция по охране биологического разнообразия и др. Не все конвенции пока эффективно осуществляются, но само согласие правительств сотрудничать в этой области уже является важным фактором политической жизни. 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491880" y="6021288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  <p:extLst>
      <p:ext uri="{BB962C8B-B14F-4D97-AF65-F5344CB8AC3E}">
        <p14:creationId xmlns="" xmlns:p14="http://schemas.microsoft.com/office/powerpoint/2010/main" val="232453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323528" y="903040"/>
            <a:ext cx="8340725" cy="5322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260648"/>
            <a:ext cx="7772400" cy="922114"/>
          </a:xfrm>
          <a:solidFill>
            <a:srgbClr val="CCFF99"/>
          </a:solidFill>
          <a:ln w="28575"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Проблема деградации систем жизнеобеспечения природной среды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11560" y="1268760"/>
            <a:ext cx="8132440" cy="4824536"/>
          </a:xfrm>
          <a:solidFill>
            <a:srgbClr val="CCFF99"/>
          </a:solidFill>
          <a:ln w="28575">
            <a:solidFill>
              <a:srgbClr val="FF0000"/>
            </a:solidFill>
          </a:ln>
        </p:spPr>
        <p:txBody>
          <a:bodyPr/>
          <a:lstStyle/>
          <a:p>
            <a:pPr algn="just"/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Вызвана </a:t>
            </a: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увеличением антропогенного давления на природные и природно- общественные системы. В результате возникают такие вопросы как ограниченность природных ресурсов, как </a:t>
            </a:r>
            <a:r>
              <a:rPr lang="ru-RU" sz="2200" dirty="0" err="1">
                <a:latin typeface="Times New Roman" pitchFamily="18" charset="0"/>
                <a:cs typeface="Times New Roman" pitchFamily="18" charset="0"/>
              </a:rPr>
              <a:t>возобновимых</a:t>
            </a: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, так и </a:t>
            </a:r>
            <a:r>
              <a:rPr lang="ru-RU" sz="2200" dirty="0" err="1" smtClean="0">
                <a:latin typeface="Times New Roman" pitchFamily="18" charset="0"/>
                <a:cs typeface="Times New Roman" pitchFamily="18" charset="0"/>
              </a:rPr>
              <a:t>невозобновимых</a:t>
            </a: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, дефицит пространства, загрязнение окружающей среды и антропогенная деградация систем жизнеобеспечения (снижение естественной биологической продуктивности, нарушение глобальных биогеохимических циклов, трансформация и деградация естественных ландшафтов, изменение естественного климата, деградация озонового слоя, ухудшение состояние почв и пр.). Основная стратегия на переходный период - сохранение эффективного функционирования систем жизнеобеспечения на основе понимания того, что предотвращение деградации систем существенно проще и экономичнее, чем их восстановление. </a:t>
            </a: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571868" y="6215082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  <p:extLst>
      <p:ext uri="{BB962C8B-B14F-4D97-AF65-F5344CB8AC3E}">
        <p14:creationId xmlns="" xmlns:p14="http://schemas.microsoft.com/office/powerpoint/2010/main" val="59268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11188" y="260350"/>
            <a:ext cx="8137525" cy="6192838"/>
          </a:xfrm>
          <a:solidFill>
            <a:srgbClr val="CCFF99"/>
          </a:solidFill>
        </p:spPr>
        <p:txBody>
          <a:bodyPr anchor="ctr">
            <a:normAutofit lnSpcReduction="10000"/>
          </a:bodyPr>
          <a:lstStyle/>
          <a:p>
            <a:pPr marL="0" indent="0" fontAlgn="auto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endParaRPr lang="ru-RU" sz="2400" b="1" i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 fontAlgn="auto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Экологическая проблема –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это антропогенное изменение природной среды, ведущее к нарушению её структуры и функционирования.</a:t>
            </a:r>
            <a:endParaRPr lang="ru-RU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 fontAlgn="auto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Различают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экологические проблемы, связанные с нарушением отдель­ных компонентов ландшафта или их комплекса:</a:t>
            </a:r>
          </a:p>
          <a:p>
            <a:pPr marL="274320" indent="-274320" algn="just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атмосферные — загрязнение атмосферы: радиологическое,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химическое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, механическое, тепловое;</a:t>
            </a:r>
          </a:p>
          <a:p>
            <a:pPr marL="274320" indent="-274320" algn="just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водные — истощение и загрязнение поверхностных и подземных вод, загрязнение морей и океанов;</a:t>
            </a:r>
          </a:p>
          <a:p>
            <a:pPr marL="274320" indent="-274320" algn="just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геолого-геоморфологические — интенсификация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неблагоприятных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геолого-геоморфологических процессов, нарушение рельефа и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геологического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строения;</a:t>
            </a:r>
          </a:p>
          <a:p>
            <a:pPr marL="274320" indent="-274320" algn="just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почвенные — загрязнение почв, эрозия, дефляция, вторичное за­соление, заболачивание и др.;</a:t>
            </a:r>
          </a:p>
          <a:p>
            <a:pPr marL="274320" indent="-274320" algn="just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биотические -сведение растительности, деградация лесов,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пастбищная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дигрессия, сокращение видового разнообразия и др.;</a:t>
            </a:r>
          </a:p>
          <a:p>
            <a:pPr marL="274320" indent="-274320" algn="just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ландшафтные — деградация ландшафтов, опустынивание,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снижение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биоразнообразия, нарушение режима природоохранных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территорий 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и т. д.</a:t>
            </a:r>
          </a:p>
          <a:p>
            <a:pPr marL="0" indent="0" fontAlgn="auto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endParaRPr lang="ru-RU" sz="20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11188" y="260350"/>
            <a:ext cx="8137525" cy="6192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491880" y="6021288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755650" y="476250"/>
            <a:ext cx="7993063" cy="5976938"/>
          </a:xfrm>
          <a:solidFill>
            <a:srgbClr val="CCFF99"/>
          </a:solidFill>
        </p:spPr>
        <p:txBody>
          <a:bodyPr>
            <a:noAutofit/>
          </a:bodyPr>
          <a:lstStyle/>
          <a:p>
            <a:pPr marL="0" indent="0" fontAlgn="auto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По основным экологическим последствиям изменения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окружающей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среды выделяют следующие экологические проблемы и ситуации:</a:t>
            </a:r>
          </a:p>
          <a:p>
            <a:pPr marL="274320" indent="-274320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антропоэкологические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по изменению условий жизни и здоровья населения;</a:t>
            </a:r>
          </a:p>
          <a:p>
            <a:pPr marL="274320" indent="-274320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природно-ресурсные, связанные с истощением и утратой природ­ных ресурсов и ухудшающие хозяйственную деятельность на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определенной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территории;</a:t>
            </a:r>
          </a:p>
          <a:p>
            <a:pPr marL="274320" indent="-274320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ландшафтно-генетические, обусловленные нарушением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целостности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ландшафтов, утратой генофонда, потерей уникальных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природных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объектов.</a:t>
            </a:r>
          </a:p>
          <a:p>
            <a:pPr marL="0" indent="0" fontAlgn="auto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По пространственному охвату территории экологические проблемы бывают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глобальные, региональные, локальные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74320" indent="-274320" fontAlgn="auto"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55650" y="476250"/>
            <a:ext cx="7993063" cy="5976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491880" y="6021288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3" y="188913"/>
            <a:ext cx="7858125" cy="6264275"/>
          </a:xfrm>
          <a:gradFill>
            <a:gsLst>
              <a:gs pos="0">
                <a:srgbClr val="CCFF99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Под </a:t>
            </a:r>
            <a:r>
              <a:rPr lang="ru-RU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глобальными</a:t>
            </a:r>
            <a:r>
              <a:rPr lang="ru-RU" sz="20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экологическими проблемами понимают масштабные изменения природной среды, которые вызывают нарушения функцио­нирования все 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биосферы. Разрешение 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глобальных эко­логических проблем возможно усилиями всего мирового сообщества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    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ru-RU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Изменение </a:t>
            </a:r>
            <a:r>
              <a:rPr lang="ru-RU" sz="2000" b="1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климата </a:t>
            </a:r>
            <a:r>
              <a:rPr lang="ru-RU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Земли (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колебания 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климата Земли в целом или 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отдельных 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ее регионов с течением времени, выражающиеся в 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статистически 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достоверных отклонениях параметров погоды от многолетних 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значений).</a:t>
            </a:r>
            <a:b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Разрушение озонового слоя; </a:t>
            </a:r>
            <a:br>
              <a:rPr lang="ru-RU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 Загрязнение воздушного бассейна;</a:t>
            </a:r>
            <a:br>
              <a:rPr lang="ru-RU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 Истощение запасов пресных вод и загрязнение вод Мирового </a:t>
            </a:r>
            <a:r>
              <a:rPr lang="ru-RU" sz="2000" b="1" i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окена</a:t>
            </a:r>
            <a:r>
              <a:rPr lang="ru-RU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</a:t>
            </a:r>
            <a:br>
              <a:rPr lang="ru-RU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sz="2000" b="1" i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Оскуднение</a:t>
            </a:r>
            <a:r>
              <a:rPr lang="ru-RU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биологического разнообразия. Сокращение площади лесов;</a:t>
            </a:r>
            <a:br>
              <a:rPr lang="ru-RU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-Загрязнение земель. Разрушение почвенного покрова;</a:t>
            </a:r>
            <a:br>
              <a:rPr lang="ru-RU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 Размещение и обеззараживания отходов. Стихийные свалки.</a:t>
            </a:r>
            <a:br>
              <a:rPr lang="ru-RU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Стихийные бедствия и техногенные аварии</a:t>
            </a:r>
            <a:endParaRPr lang="ru-RU" sz="2000" b="1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Стрелка вниз 6"/>
          <p:cNvSpPr/>
          <p:nvPr/>
        </p:nvSpPr>
        <p:spPr>
          <a:xfrm>
            <a:off x="4033838" y="5589588"/>
            <a:ext cx="792162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86182" y="6357958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праведливость">
  <a:themeElements>
    <a:clrScheme name="Справедливость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Справедливость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Справедливость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654</TotalTime>
  <Words>4050</Words>
  <Application>Microsoft Office PowerPoint</Application>
  <PresentationFormat>Экран (4:3)</PresentationFormat>
  <Paragraphs>192</Paragraphs>
  <Slides>50</Slides>
  <Notes>4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2" baseType="lpstr">
      <vt:lpstr>Справедливость</vt:lpstr>
      <vt:lpstr>Слайд</vt:lpstr>
      <vt:lpstr>«БЕЗОПАСНОСТЬ ЖИЗНЕДЕЯТЕЛЬНОСТИ ЧЕЛОВЕКА (БЖЧ)</vt:lpstr>
      <vt:lpstr>   Основные экологические проблемы  и пути их решения.  </vt:lpstr>
      <vt:lpstr>  План занятия:</vt:lpstr>
      <vt:lpstr>Научно-технический прогресс поставил перед человечеством ряд новых, весьма сложных проблем, с которыми оно до этого не сталкивалось вовсе, или проблемы не были столь масштабными. Среди них особое место занимают отношения между человеком и окружающей средой. В прошлом столетии на природу легла нагрузка, вызванная 4-кратным ростом численности населения и 18-кратным увеличением объема мирового производства.</vt:lpstr>
      <vt:lpstr>Слайд 5</vt:lpstr>
      <vt:lpstr>Проблема деградации систем жизнеобеспечения природной среды.</vt:lpstr>
      <vt:lpstr>Слайд 7</vt:lpstr>
      <vt:lpstr>Слайд 8</vt:lpstr>
      <vt:lpstr>                      Под глобальными экологическими проблемами понимают масштабные изменения природной среды, которые вызывают нарушения функцио­нирования все биосферы. Разрешение глобальных эко­логических проблем возможно усилиями всего мирового сообщества.       - Изменение климата Земли (колебания климата Земли в целом или отдельных ее регионов с течением времени, выражающиеся в статистически достоверных отклонениях параметров погоды от многолетних значений). - Разрушение озонового слоя;  - Загрязнение воздушного бассейна; - Истощение запасов пресных вод и загрязнение вод Мирового окена; - Оскуднение биологического разнообразия. Сокращение площади лесов; -Загрязнение земель. Разрушение почвенного покрова; - Размещение и обеззараживания отходов. Стихийные свалки.   Стихийные бедствия и техногенные аварии</vt:lpstr>
      <vt:lpstr>Изменение климата Земли</vt:lpstr>
      <vt:lpstr>Слайд 11</vt:lpstr>
      <vt:lpstr>Слайд 12</vt:lpstr>
      <vt:lpstr>Слайд 13</vt:lpstr>
      <vt:lpstr>Слайд 14</vt:lpstr>
      <vt:lpstr>              Парниковый эффект</vt:lpstr>
      <vt:lpstr> Таяние ледников и полярных льдов 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История Киотского протокола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Экологические проблемы, затрагивающие определенные регионы, получили название региональных. Экологических проблем регионов специфичны и определяются особенностями хозяйствования в специфических природно-климатических условиях.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</vt:vector>
  </TitlesOfParts>
  <Company>Reanimator Extreme Edition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«Основы экологии и энергосбережения</dc:title>
  <dc:creator>Prorektor_UR</dc:creator>
  <cp:lastModifiedBy>user</cp:lastModifiedBy>
  <cp:revision>77</cp:revision>
  <dcterms:created xsi:type="dcterms:W3CDTF">2011-06-09T14:37:26Z</dcterms:created>
  <dcterms:modified xsi:type="dcterms:W3CDTF">2014-09-19T01:31:10Z</dcterms:modified>
</cp:coreProperties>
</file>